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4" r:id="rId2"/>
    <p:sldId id="257" r:id="rId3"/>
    <p:sldId id="258" r:id="rId4"/>
    <p:sldId id="259" r:id="rId5"/>
    <p:sldId id="279" r:id="rId6"/>
    <p:sldId id="280" r:id="rId7"/>
    <p:sldId id="281" r:id="rId8"/>
    <p:sldId id="282" r:id="rId9"/>
    <p:sldId id="262" r:id="rId10"/>
    <p:sldId id="283" r:id="rId11"/>
    <p:sldId id="284" r:id="rId12"/>
    <p:sldId id="285" r:id="rId13"/>
    <p:sldId id="286" r:id="rId14"/>
    <p:sldId id="266" r:id="rId15"/>
    <p:sldId id="289" r:id="rId16"/>
    <p:sldId id="287" r:id="rId17"/>
    <p:sldId id="288" r:id="rId18"/>
    <p:sldId id="269" r:id="rId19"/>
    <p:sldId id="290" r:id="rId20"/>
    <p:sldId id="291" r:id="rId21"/>
    <p:sldId id="292" r:id="rId22"/>
    <p:sldId id="293" r:id="rId23"/>
    <p:sldId id="294" r:id="rId24"/>
    <p:sldId id="295" r:id="rId25"/>
    <p:sldId id="296" r:id="rId26"/>
    <p:sldId id="297" r:id="rId27"/>
    <p:sldId id="275" r:id="rId28"/>
    <p:sldId id="298" r:id="rId29"/>
    <p:sldId id="299" r:id="rId30"/>
    <p:sldId id="300" r:id="rId31"/>
    <p:sldId id="301" r:id="rId32"/>
    <p:sldId id="302" r:id="rId33"/>
    <p:sldId id="3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p:restoredTop sz="79707"/>
  </p:normalViewPr>
  <p:slideViewPr>
    <p:cSldViewPr snapToGrid="0" snapToObjects="1">
      <p:cViewPr varScale="1">
        <p:scale>
          <a:sx n="54" d="100"/>
          <a:sy n="54" d="100"/>
        </p:scale>
        <p:origin x="208"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2ACFC-8506-FF41-AF62-CBA226F19D47}" type="datetimeFigureOut">
              <a:rPr lang="en-US" smtClean="0"/>
              <a:t>8/22/19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E2DA9-126D-E04A-845F-482D99AC6C7F}" type="slidenum">
              <a:rPr lang="en-US" smtClean="0"/>
              <a:t>‹#›</a:t>
            </a:fld>
            <a:endParaRPr lang="en-US"/>
          </a:p>
        </p:txBody>
      </p:sp>
    </p:spTree>
    <p:extLst>
      <p:ext uri="{BB962C8B-B14F-4D97-AF65-F5344CB8AC3E}">
        <p14:creationId xmlns:p14="http://schemas.microsoft.com/office/powerpoint/2010/main" val="648244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Teachers Resource Guide to the Library was</a:t>
            </a:r>
            <a:r>
              <a:rPr lang="en-US" baseline="0" dirty="0" smtClean="0"/>
              <a:t> </a:t>
            </a:r>
            <a:r>
              <a:rPr lang="en-US" sz="1200" b="0" i="0" kern="1200" dirty="0" smtClean="0">
                <a:solidFill>
                  <a:schemeClr val="tx1"/>
                </a:solidFill>
                <a:effectLst/>
                <a:latin typeface="+mn-lt"/>
                <a:ea typeface="+mn-ea"/>
                <a:cs typeface="+mn-cs"/>
              </a:rPr>
              <a:t>designed to *reinforce and complement the principles of the *Early Learners </a:t>
            </a:r>
            <a:r>
              <a:rPr lang="en-US" sz="1200" b="0" i="0" kern="1200" dirty="0" err="1" smtClean="0">
                <a:solidFill>
                  <a:schemeClr val="tx1"/>
                </a:solidFill>
                <a:effectLst/>
                <a:latin typeface="+mn-lt"/>
                <a:ea typeface="+mn-ea"/>
                <a:cs typeface="+mn-cs"/>
              </a:rPr>
              <a:t>Programme</a:t>
            </a:r>
            <a:r>
              <a:rPr lang="en-US" sz="1200" b="0" i="0" kern="1200" dirty="0" smtClean="0">
                <a:solidFill>
                  <a:schemeClr val="tx1"/>
                </a:solidFill>
                <a:effectLst/>
                <a:latin typeface="+mn-lt"/>
                <a:ea typeface="+mn-ea"/>
                <a:cs typeface="+mn-cs"/>
              </a:rPr>
              <a:t> (ELP), and is here to *help you, as primary school teachers. </a:t>
            </a:r>
            <a:endParaRPr lang="en-US" dirty="0"/>
          </a:p>
        </p:txBody>
      </p:sp>
      <p:sp>
        <p:nvSpPr>
          <p:cNvPr id="4" name="Slide Number Placeholder 3"/>
          <p:cNvSpPr>
            <a:spLocks noGrp="1"/>
          </p:cNvSpPr>
          <p:nvPr>
            <p:ph type="sldNum" sz="quarter" idx="10"/>
          </p:nvPr>
        </p:nvSpPr>
        <p:spPr/>
        <p:txBody>
          <a:bodyPr/>
          <a:lstStyle/>
          <a:p>
            <a:fld id="{956E2DA9-126D-E04A-845F-482D99AC6C7F}" type="slidenum">
              <a:rPr lang="en-US" smtClean="0"/>
              <a:t>1</a:t>
            </a:fld>
            <a:endParaRPr lang="en-US"/>
          </a:p>
        </p:txBody>
      </p:sp>
    </p:spTree>
    <p:extLst>
      <p:ext uri="{BB962C8B-B14F-4D97-AF65-F5344CB8AC3E}">
        <p14:creationId xmlns:p14="http://schemas.microsoft.com/office/powerpoint/2010/main" val="1825009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 </a:t>
            </a:r>
            <a:r>
              <a:rPr lang="en-US" dirty="0" smtClean="0"/>
              <a:t>Time includes why </a:t>
            </a:r>
            <a:r>
              <a:rPr lang="en-US" baseline="0" dirty="0" smtClean="0"/>
              <a:t>incorporating Library Time into the Timetable is so valuable, because it IS teaching time.  </a:t>
            </a:r>
            <a:r>
              <a:rPr lang="en-US" baseline="0" dirty="0" smtClean="0"/>
              <a:t>*It </a:t>
            </a:r>
            <a:r>
              <a:rPr lang="en-US" baseline="0" dirty="0" smtClean="0"/>
              <a:t>shows how the art and craft of reading aloud to students is important and establishes skills that are within the curriculum.  Several helpful tips are suggested to make Read </a:t>
            </a:r>
            <a:r>
              <a:rPr lang="en-US" baseline="0" dirty="0" err="1" smtClean="0"/>
              <a:t>Alouds</a:t>
            </a:r>
            <a:r>
              <a:rPr lang="en-US" baseline="0" dirty="0" smtClean="0"/>
              <a:t> fun and enjoyable for students as well as comfortable and practical for the teacher.</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10</a:t>
            </a:fld>
            <a:endParaRPr lang="en-US"/>
          </a:p>
        </p:txBody>
      </p:sp>
    </p:spTree>
    <p:extLst>
      <p:ext uri="{BB962C8B-B14F-4D97-AF65-F5344CB8AC3E}">
        <p14:creationId xmlns:p14="http://schemas.microsoft.com/office/powerpoint/2010/main" val="1385785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a:t>
            </a:r>
            <a:r>
              <a:rPr lang="en-US" dirty="0" smtClean="0"/>
              <a:t>can use </a:t>
            </a:r>
            <a:r>
              <a:rPr lang="en-US" baseline="0" dirty="0" smtClean="0"/>
              <a:t>a strategy called the Five Finger Rule will help students find “just the right” books on their own for their reading level!  </a:t>
            </a:r>
            <a:r>
              <a:rPr lang="en-US" baseline="0" dirty="0" smtClean="0"/>
              <a:t>*This </a:t>
            </a:r>
            <a:r>
              <a:rPr lang="en-US" baseline="0" dirty="0" smtClean="0"/>
              <a:t>section also gives suggestions for how teachers can manage their students when working in groups with easy acronyms and poster ideas that you can display in your classroom as reminders.  </a:t>
            </a:r>
            <a:r>
              <a:rPr lang="en-US" baseline="0" dirty="0" smtClean="0"/>
              <a:t>*Guidelines </a:t>
            </a:r>
            <a:r>
              <a:rPr lang="en-US" baseline="0" dirty="0" smtClean="0"/>
              <a:t>for working in pairs are listed as well as how to </a:t>
            </a:r>
            <a:r>
              <a:rPr lang="en-US" baseline="0" dirty="0" smtClean="0"/>
              <a:t>*best </a:t>
            </a:r>
            <a:r>
              <a:rPr lang="en-US" baseline="0" dirty="0" smtClean="0"/>
              <a:t>work independently.  </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11</a:t>
            </a:fld>
            <a:endParaRPr lang="en-US"/>
          </a:p>
        </p:txBody>
      </p:sp>
    </p:spTree>
    <p:extLst>
      <p:ext uri="{BB962C8B-B14F-4D97-AF65-F5344CB8AC3E}">
        <p14:creationId xmlns:p14="http://schemas.microsoft.com/office/powerpoint/2010/main" val="991487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a:t>
            </a:r>
            <a:r>
              <a:rPr lang="en-US" baseline="0" dirty="0" smtClean="0"/>
              <a:t> </a:t>
            </a:r>
            <a:r>
              <a:rPr lang="en-US" baseline="0" dirty="0" smtClean="0"/>
              <a:t>Time also gives guidelines for taking a class to the library, how to line up a class, how to walk in a line, and how to enter and exit the library.  It details what a read-aloud should look like and </a:t>
            </a:r>
            <a:r>
              <a:rPr lang="en-US" baseline="0" dirty="0" smtClean="0"/>
              <a:t>*what </a:t>
            </a:r>
            <a:r>
              <a:rPr lang="en-US" baseline="0" dirty="0" smtClean="0"/>
              <a:t>a “think-aloud” is, so students can share quickly and freely, but teachers are still in control of the class. </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12</a:t>
            </a:fld>
            <a:endParaRPr lang="en-US"/>
          </a:p>
        </p:txBody>
      </p:sp>
    </p:spTree>
    <p:extLst>
      <p:ext uri="{BB962C8B-B14F-4D97-AF65-F5344CB8AC3E}">
        <p14:creationId xmlns:p14="http://schemas.microsoft.com/office/powerpoint/2010/main" val="1859703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unique page of this section is the What If? Table which lists strategies for troubleshooting</a:t>
            </a:r>
            <a:r>
              <a:rPr lang="mr-IN" baseline="0" dirty="0" smtClean="0"/>
              <a:t>…</a:t>
            </a:r>
            <a:r>
              <a:rPr lang="en-US" baseline="0" dirty="0" smtClean="0"/>
              <a:t>*what if my students get too noisy during group work or partner work and are off topic?  I can</a:t>
            </a:r>
            <a:r>
              <a:rPr lang="mr-IN" baseline="0" dirty="0" smtClean="0"/>
              <a:t>…</a:t>
            </a:r>
            <a:r>
              <a:rPr lang="en-US" baseline="0" dirty="0" smtClean="0"/>
              <a:t>praise the groups that are using the right behavior, and remind everyone of the guidelines for working in groups. I am going to pause now and see if there is any feedback or questions you have.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13</a:t>
            </a:fld>
            <a:endParaRPr lang="en-US"/>
          </a:p>
        </p:txBody>
      </p:sp>
    </p:spTree>
    <p:extLst>
      <p:ext uri="{BB962C8B-B14F-4D97-AF65-F5344CB8AC3E}">
        <p14:creationId xmlns:p14="http://schemas.microsoft.com/office/powerpoint/2010/main" val="242008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third section</a:t>
            </a:r>
            <a:r>
              <a:rPr lang="en-US" baseline="0" dirty="0" smtClean="0"/>
              <a:t> of the Teachers Resource Guide is called Book Blurbs.  </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14</a:t>
            </a:fld>
            <a:endParaRPr lang="en-US"/>
          </a:p>
        </p:txBody>
      </p:sp>
    </p:spTree>
    <p:extLst>
      <p:ext uri="{BB962C8B-B14F-4D97-AF65-F5344CB8AC3E}">
        <p14:creationId xmlns:p14="http://schemas.microsoft.com/office/powerpoint/2010/main" val="535535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lists many, many books that Hands Across the Sea has donated over the years to the school libraries and how teachers can easily use these books in their lessons for various curriculum topics!</a:t>
            </a:r>
            <a:endParaRPr lang="en-US" dirty="0" smtClean="0"/>
          </a:p>
          <a:p>
            <a:endParaRPr lang="en-US" dirty="0"/>
          </a:p>
        </p:txBody>
      </p:sp>
      <p:sp>
        <p:nvSpPr>
          <p:cNvPr id="4" name="Slide Number Placeholder 3"/>
          <p:cNvSpPr>
            <a:spLocks noGrp="1"/>
          </p:cNvSpPr>
          <p:nvPr>
            <p:ph type="sldNum" sz="quarter" idx="10"/>
          </p:nvPr>
        </p:nvSpPr>
        <p:spPr/>
        <p:txBody>
          <a:bodyPr/>
          <a:lstStyle/>
          <a:p>
            <a:fld id="{956E2DA9-126D-E04A-845F-482D99AC6C7F}" type="slidenum">
              <a:rPr lang="en-US" smtClean="0"/>
              <a:t>15</a:t>
            </a:fld>
            <a:endParaRPr lang="en-US"/>
          </a:p>
        </p:txBody>
      </p:sp>
    </p:spTree>
    <p:extLst>
      <p:ext uri="{BB962C8B-B14F-4D97-AF65-F5344CB8AC3E}">
        <p14:creationId xmlns:p14="http://schemas.microsoft.com/office/powerpoint/2010/main" val="2136240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 Blurbs show what curriculum content the book can be used for along with its uses and quick class</a:t>
            </a:r>
            <a:r>
              <a:rPr lang="en-US" baseline="0" dirty="0" smtClean="0"/>
              <a:t> </a:t>
            </a:r>
            <a:r>
              <a:rPr lang="en-US" dirty="0" smtClean="0"/>
              <a:t>activity suggestions that teachers can adapt for their students’ needs.  Here is a page from the Grade 1 Book Blurbs.  You can see how Fly Guy can be used for a lesson on rhyming, vocabulary building, and phonics as well as science content and Clifford the Big Red Dog can be integrated into a Social Studies</a:t>
            </a:r>
            <a:r>
              <a:rPr lang="en-US" baseline="0" dirty="0" smtClean="0"/>
              <a:t> lesson about sharing, playing fairly, and having respect</a:t>
            </a:r>
            <a:r>
              <a:rPr lang="en-US" dirty="0" smtClean="0"/>
              <a:t>.</a:t>
            </a:r>
            <a:r>
              <a:rPr lang="en-US" baseline="0" dirty="0" smtClean="0"/>
              <a:t>  *Another Book Blurb from Grade 2 is the Grapes of Math, a book that can be used to teach </a:t>
            </a:r>
            <a:r>
              <a:rPr lang="en-US" baseline="0" dirty="0" err="1" smtClean="0"/>
              <a:t>Maths</a:t>
            </a:r>
            <a:r>
              <a:rPr lang="en-US" baseline="0" dirty="0" smtClean="0"/>
              <a:t> concepts adding, subtracting, and multiplying in word problems applicable in every day life and Language Arts through poetic rhythms and rhyming words.  </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16</a:t>
            </a:fld>
            <a:endParaRPr lang="en-US"/>
          </a:p>
        </p:txBody>
      </p:sp>
    </p:spTree>
    <p:extLst>
      <p:ext uri="{BB962C8B-B14F-4D97-AF65-F5344CB8AC3E}">
        <p14:creationId xmlns:p14="http://schemas.microsoft.com/office/powerpoint/2010/main" val="384871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*Keep </a:t>
            </a:r>
            <a:r>
              <a:rPr lang="en-US" baseline="0" dirty="0" smtClean="0"/>
              <a:t>in mind that the same book can be used to teach many different subjects, and Book Blurbs in this section can help you with this!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17</a:t>
            </a:fld>
            <a:endParaRPr lang="en-US"/>
          </a:p>
        </p:txBody>
      </p:sp>
    </p:spTree>
    <p:extLst>
      <p:ext uri="{BB962C8B-B14F-4D97-AF65-F5344CB8AC3E}">
        <p14:creationId xmlns:p14="http://schemas.microsoft.com/office/powerpoint/2010/main" val="1158210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n w="0"/>
                <a:solidFill>
                  <a:schemeClr val="accent1"/>
                </a:solidFill>
                <a:effectLst>
                  <a:outerShdw blurRad="38100" dist="25400" dir="5400000" algn="ctr" rotWithShape="0">
                    <a:srgbClr val="6E747A">
                      <a:alpha val="43000"/>
                    </a:srgbClr>
                  </a:outerShdw>
                </a:effectLst>
              </a:rPr>
              <a:t>*This </a:t>
            </a:r>
            <a:r>
              <a:rPr lang="en-US" sz="1200" dirty="0" smtClean="0">
                <a:ln w="0"/>
                <a:solidFill>
                  <a:schemeClr val="accent1"/>
                </a:solidFill>
                <a:effectLst>
                  <a:outerShdw blurRad="38100" dist="25400" dir="5400000" algn="ctr" rotWithShape="0">
                    <a:srgbClr val="6E747A">
                      <a:alpha val="43000"/>
                    </a:srgbClr>
                  </a:outerShdw>
                </a:effectLst>
              </a:rPr>
              <a:t>fourth</a:t>
            </a:r>
            <a:r>
              <a:rPr lang="en-US" sz="1200" baseline="0" dirty="0" smtClean="0">
                <a:ln w="0"/>
                <a:solidFill>
                  <a:schemeClr val="accent1"/>
                </a:solidFill>
                <a:effectLst>
                  <a:outerShdw blurRad="38100" dist="25400" dir="5400000" algn="ctr" rotWithShape="0">
                    <a:srgbClr val="6E747A">
                      <a:alpha val="43000"/>
                    </a:srgbClr>
                  </a:outerShdw>
                </a:effectLst>
              </a:rPr>
              <a:t> section of the Teachers Resource Guide is called Lesson Plans, and this is by far the largest section.  </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18</a:t>
            </a:fld>
            <a:endParaRPr lang="en-US"/>
          </a:p>
        </p:txBody>
      </p:sp>
    </p:spTree>
    <p:extLst>
      <p:ext uri="{BB962C8B-B14F-4D97-AF65-F5344CB8AC3E}">
        <p14:creationId xmlns:p14="http://schemas.microsoft.com/office/powerpoint/2010/main" val="1182540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n w="0"/>
                <a:solidFill>
                  <a:schemeClr val="accent1"/>
                </a:solidFill>
                <a:effectLst>
                  <a:outerShdw blurRad="38100" dist="25400" dir="5400000" algn="ctr" rotWithShape="0">
                    <a:srgbClr val="6E747A">
                      <a:alpha val="43000"/>
                    </a:srgbClr>
                  </a:outerShdw>
                </a:effectLst>
              </a:rPr>
              <a:t>*It </a:t>
            </a:r>
            <a:r>
              <a:rPr lang="en-US" sz="1200" dirty="0" smtClean="0">
                <a:ln w="0"/>
                <a:solidFill>
                  <a:schemeClr val="accent1"/>
                </a:solidFill>
                <a:effectLst>
                  <a:outerShdw blurRad="38100" dist="25400" dir="5400000" algn="ctr" rotWithShape="0">
                    <a:srgbClr val="6E747A">
                      <a:alpha val="43000"/>
                    </a:srgbClr>
                  </a:outerShdw>
                </a:effectLst>
              </a:rPr>
              <a:t>is organized by grade level, with five lesson plans for each grade K-3.  The lesson plans have suggested activities that teachers can do with their</a:t>
            </a:r>
            <a:r>
              <a:rPr lang="en-US" sz="1200" baseline="0" dirty="0" smtClean="0">
                <a:ln w="0"/>
                <a:solidFill>
                  <a:schemeClr val="accent1"/>
                </a:solidFill>
                <a:effectLst>
                  <a:outerShdw blurRad="38100" dist="25400" dir="5400000" algn="ctr" rotWithShape="0">
                    <a:srgbClr val="6E747A">
                      <a:alpha val="43000"/>
                    </a:srgbClr>
                  </a:outerShdw>
                </a:effectLst>
              </a:rPr>
              <a:t> </a:t>
            </a:r>
            <a:r>
              <a:rPr lang="en-US" sz="1200" dirty="0" smtClean="0">
                <a:ln w="0"/>
                <a:solidFill>
                  <a:schemeClr val="accent1"/>
                </a:solidFill>
                <a:effectLst>
                  <a:outerShdw blurRad="38100" dist="25400" dir="5400000" algn="ctr" rotWithShape="0">
                    <a:srgbClr val="6E747A">
                      <a:alpha val="43000"/>
                    </a:srgbClr>
                  </a:outerShdw>
                </a:effectLst>
              </a:rPr>
              <a:t>students before reading, during reading, and after reading the books listed here. Let me show you a few examples!</a:t>
            </a:r>
          </a:p>
          <a:p>
            <a:endParaRPr lang="en-US" dirty="0"/>
          </a:p>
        </p:txBody>
      </p:sp>
      <p:sp>
        <p:nvSpPr>
          <p:cNvPr id="4" name="Slide Number Placeholder 3"/>
          <p:cNvSpPr>
            <a:spLocks noGrp="1"/>
          </p:cNvSpPr>
          <p:nvPr>
            <p:ph type="sldNum" sz="quarter" idx="10"/>
          </p:nvPr>
        </p:nvSpPr>
        <p:spPr/>
        <p:txBody>
          <a:bodyPr/>
          <a:lstStyle/>
          <a:p>
            <a:fld id="{956E2DA9-126D-E04A-845F-482D99AC6C7F}" type="slidenum">
              <a:rPr lang="en-US" smtClean="0"/>
              <a:t>19</a:t>
            </a:fld>
            <a:endParaRPr lang="en-US"/>
          </a:p>
        </p:txBody>
      </p:sp>
    </p:spTree>
    <p:extLst>
      <p:ext uri="{BB962C8B-B14F-4D97-AF65-F5344CB8AC3E}">
        <p14:creationId xmlns:p14="http://schemas.microsoft.com/office/powerpoint/2010/main" val="43910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Even though it was</a:t>
            </a:r>
            <a:r>
              <a:rPr lang="en-US" sz="1200" b="0" i="0" kern="1200" baseline="0" dirty="0" smtClean="0">
                <a:solidFill>
                  <a:schemeClr val="tx1"/>
                </a:solidFill>
                <a:effectLst/>
                <a:latin typeface="+mn-lt"/>
                <a:ea typeface="+mn-ea"/>
                <a:cs typeface="+mn-cs"/>
              </a:rPr>
              <a:t> developed for Grades K-3, because of the ELP initiative, this resource gives tools and strategies for *all primary school teachers Grades K through 6 to </a:t>
            </a:r>
            <a:r>
              <a:rPr lang="en-US" sz="1200" b="0" i="0" kern="1200" dirty="0" smtClean="0">
                <a:solidFill>
                  <a:schemeClr val="tx1"/>
                </a:solidFill>
                <a:effectLst/>
                <a:latin typeface="+mn-lt"/>
                <a:ea typeface="+mn-ea"/>
                <a:cs typeface="+mn-cs"/>
              </a:rPr>
              <a:t>connect the school library to your teaching of subjects across the curriculum to save you time and help your students excel. We encourage you to adopt the *lesson ideas in this guide that work for you and to add your own expertise, *best practices, and teaching materials to this guide.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Please feel free to share everything with every teacher at your school!  In 2018, Hands</a:t>
            </a:r>
            <a:r>
              <a:rPr lang="en-US" sz="1200" b="0" i="0" kern="1200" baseline="0" dirty="0" smtClean="0">
                <a:solidFill>
                  <a:schemeClr val="tx1"/>
                </a:solidFill>
                <a:effectLst/>
                <a:latin typeface="+mn-lt"/>
                <a:ea typeface="+mn-ea"/>
                <a:cs typeface="+mn-cs"/>
              </a:rPr>
              <a:t> Across the Sea sent a TRG to most primary schools in the six island countries that we work with.  It should be available for you in your school’s library, and if not—*ask your principal or download your own free copy.  The TRG is not meant to sit on a shelf collecting dust, it is meant to be read and used with your students.  So let me show you how!</a:t>
            </a:r>
            <a:endParaRPr lang="en-US" dirty="0"/>
          </a:p>
        </p:txBody>
      </p:sp>
      <p:sp>
        <p:nvSpPr>
          <p:cNvPr id="4" name="Slide Number Placeholder 3"/>
          <p:cNvSpPr>
            <a:spLocks noGrp="1"/>
          </p:cNvSpPr>
          <p:nvPr>
            <p:ph type="sldNum" sz="quarter" idx="10"/>
          </p:nvPr>
        </p:nvSpPr>
        <p:spPr/>
        <p:txBody>
          <a:bodyPr/>
          <a:lstStyle/>
          <a:p>
            <a:fld id="{956E2DA9-126D-E04A-845F-482D99AC6C7F}" type="slidenum">
              <a:rPr lang="en-US" smtClean="0"/>
              <a:t>2</a:t>
            </a:fld>
            <a:endParaRPr lang="en-US"/>
          </a:p>
        </p:txBody>
      </p:sp>
    </p:spTree>
    <p:extLst>
      <p:ext uri="{BB962C8B-B14F-4D97-AF65-F5344CB8AC3E}">
        <p14:creationId xmlns:p14="http://schemas.microsoft.com/office/powerpoint/2010/main" val="780317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t>a Grade K lesson plan that</a:t>
            </a:r>
            <a:r>
              <a:rPr lang="en-US" baseline="0" dirty="0" smtClean="0"/>
              <a:t> corresponds to the book Should I Share My Ice Cream? you can see that the learning objectives are listed, showing how the teacher can cover listening, speaking, reading, and writing skills in this one read-aloud lesson.  *The lesson plan also gives suggestions for pre-reading activities like predicting and setting a purpose for reading and listening.  *Developmental Activities during reading engage students while reading aloud with specific questions or activities within the story’s text that can enable students to think while they read or listen.  The Culminating activities are post-reading and provide time for students to practice skills like responding to comprehension questions.</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20</a:t>
            </a:fld>
            <a:endParaRPr lang="en-US"/>
          </a:p>
        </p:txBody>
      </p:sp>
    </p:spTree>
    <p:extLst>
      <p:ext uri="{BB962C8B-B14F-4D97-AF65-F5344CB8AC3E}">
        <p14:creationId xmlns:p14="http://schemas.microsoft.com/office/powerpoint/2010/main" val="368310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smtClean="0"/>
              <a:t>this Grade 1 lesson plan that goes along with a book called Amazing Grace, you can see some questions</a:t>
            </a:r>
            <a:r>
              <a:rPr lang="en-US" baseline="0" dirty="0" smtClean="0"/>
              <a:t> to encourage students to share their reactions to the book and get a whole class discussion going. </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21</a:t>
            </a:fld>
            <a:endParaRPr lang="en-US"/>
          </a:p>
        </p:txBody>
      </p:sp>
    </p:spTree>
    <p:extLst>
      <p:ext uri="{BB962C8B-B14F-4D97-AF65-F5344CB8AC3E}">
        <p14:creationId xmlns:p14="http://schemas.microsoft.com/office/powerpoint/2010/main" val="1823982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t>another lesson pl</a:t>
            </a:r>
            <a:r>
              <a:rPr lang="en-US" baseline="0" dirty="0" smtClean="0"/>
              <a:t>a</a:t>
            </a:r>
            <a:r>
              <a:rPr lang="en-US" dirty="0" smtClean="0"/>
              <a:t>n about a book called Oliver and Friends, this culminating activity has an easy Vocabulary Four</a:t>
            </a:r>
            <a:r>
              <a:rPr lang="en-US" baseline="0" dirty="0" smtClean="0"/>
              <a:t> Square that teachers could copy up onto their chalkboards and use as a graphic organizer for students to learn from.</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22</a:t>
            </a:fld>
            <a:endParaRPr lang="en-US"/>
          </a:p>
        </p:txBody>
      </p:sp>
    </p:spTree>
    <p:extLst>
      <p:ext uri="{BB962C8B-B14F-4D97-AF65-F5344CB8AC3E}">
        <p14:creationId xmlns:p14="http://schemas.microsoft.com/office/powerpoint/2010/main" val="304830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smtClean="0"/>
              <a:t>suggestions given in the During Reading activities for the Very Hungry Caterpillar include a K-W-L chart, something simple teachers can use with any book to list all the things that the students already know about caterpillars, want to know before reading, and then what they learned about caterpillars while they are reading or listening to the book.</a:t>
            </a:r>
          </a:p>
          <a:p>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23</a:t>
            </a:fld>
            <a:endParaRPr lang="en-US"/>
          </a:p>
        </p:txBody>
      </p:sp>
    </p:spTree>
    <p:extLst>
      <p:ext uri="{BB962C8B-B14F-4D97-AF65-F5344CB8AC3E}">
        <p14:creationId xmlns:p14="http://schemas.microsoft.com/office/powerpoint/2010/main" val="1506765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*Creative </a:t>
            </a:r>
            <a:r>
              <a:rPr lang="en-US" dirty="0" smtClean="0"/>
              <a:t>ideas for how to review story elements with second grade students using the book Ada Twist Scientist are shown in this lesson plan.</a:t>
            </a:r>
            <a:r>
              <a:rPr lang="en-US" baseline="0" dirty="0" smtClean="0"/>
              <a:t>  Not all the activities given in the lesson plans have to be done with the students—teachers can use some, and leave others.  This resource is for teachers</a:t>
            </a:r>
            <a:r>
              <a:rPr lang="mr-IN" baseline="0" dirty="0" smtClean="0"/>
              <a:t>–</a:t>
            </a:r>
            <a:r>
              <a:rPr lang="en-US" baseline="0" dirty="0" smtClean="0"/>
              <a:t>so they can pick what they think will work best!  The goal is to encourage teachers to start using more books in their lessons!</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24</a:t>
            </a:fld>
            <a:endParaRPr lang="en-US"/>
          </a:p>
        </p:txBody>
      </p:sp>
    </p:spTree>
    <p:extLst>
      <p:ext uri="{BB962C8B-B14F-4D97-AF65-F5344CB8AC3E}">
        <p14:creationId xmlns:p14="http://schemas.microsoft.com/office/powerpoint/2010/main" val="1973629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a:t>
            </a:r>
            <a:r>
              <a:rPr lang="en-US" baseline="0" dirty="0" smtClean="0"/>
              <a:t>can see how for this lesson plan about </a:t>
            </a:r>
            <a:r>
              <a:rPr lang="en-US" baseline="0" dirty="0" err="1" smtClean="0"/>
              <a:t>Efa</a:t>
            </a:r>
            <a:r>
              <a:rPr lang="en-US" baseline="0" dirty="0" smtClean="0"/>
              <a:t> and the Mosquito there are many short lists of activities that the teacher can choose from while teaching from this book!  Many of the suggestions correlate directly with a teacher’s curriculum, not just for Language Arts but also for science and social studies—even math too!</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25</a:t>
            </a:fld>
            <a:endParaRPr lang="en-US"/>
          </a:p>
        </p:txBody>
      </p:sp>
    </p:spTree>
    <p:extLst>
      <p:ext uri="{BB962C8B-B14F-4D97-AF65-F5344CB8AC3E}">
        <p14:creationId xmlns:p14="http://schemas.microsoft.com/office/powerpoint/2010/main" val="1143261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a:t>
            </a:r>
            <a:r>
              <a:rPr lang="en-US" dirty="0" smtClean="0"/>
              <a:t>can see in this 3rd</a:t>
            </a:r>
            <a:r>
              <a:rPr lang="en-US" baseline="0" dirty="0" smtClean="0"/>
              <a:t> grade lesson plan about the Nutmeg Princess that lots of writing prompts are given for students to practice their creative writing skills.  If teachers have other great lesson plan ideas that goes along with a book that is in their school’s library, then we encourage teachers to write it up and add it to this section for all of the other teachers at their school to benefit from!  The Lesson Plans section of the Teachers Resource Guide is intended to be added to.  That is why it is in a 3-ring binder! I am going to pause now and see if there is any feedback or questions you have.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26</a:t>
            </a:fld>
            <a:endParaRPr lang="en-US"/>
          </a:p>
        </p:txBody>
      </p:sp>
    </p:spTree>
    <p:extLst>
      <p:ext uri="{BB962C8B-B14F-4D97-AF65-F5344CB8AC3E}">
        <p14:creationId xmlns:p14="http://schemas.microsoft.com/office/powerpoint/2010/main" val="554692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n w="0"/>
                <a:solidFill>
                  <a:schemeClr val="accent1"/>
                </a:solidFill>
                <a:effectLst>
                  <a:outerShdw blurRad="38100" dist="25400" dir="5400000" algn="ctr" rotWithShape="0">
                    <a:srgbClr val="6E747A">
                      <a:alpha val="43000"/>
                    </a:srgbClr>
                  </a:outerShdw>
                </a:effectLst>
              </a:rPr>
              <a:t>*The </a:t>
            </a:r>
            <a:r>
              <a:rPr lang="en-US" sz="1200" dirty="0" smtClean="0">
                <a:ln w="0"/>
                <a:solidFill>
                  <a:schemeClr val="accent1"/>
                </a:solidFill>
                <a:effectLst>
                  <a:outerShdw blurRad="38100" dist="25400" dir="5400000" algn="ctr" rotWithShape="0">
                    <a:srgbClr val="6E747A">
                      <a:alpha val="43000"/>
                    </a:srgbClr>
                  </a:outerShdw>
                </a:effectLst>
              </a:rPr>
              <a:t>final section of the Teachers Resource Guide</a:t>
            </a:r>
            <a:r>
              <a:rPr lang="en-US" sz="1200" baseline="0" dirty="0" smtClean="0">
                <a:ln w="0"/>
                <a:solidFill>
                  <a:schemeClr val="accent1"/>
                </a:solidFill>
                <a:effectLst>
                  <a:outerShdw blurRad="38100" dist="25400" dir="5400000" algn="ctr" rotWithShape="0">
                    <a:srgbClr val="6E747A">
                      <a:alpha val="43000"/>
                    </a:srgbClr>
                  </a:outerShdw>
                </a:effectLst>
              </a:rPr>
              <a:t> is called Library Resources and </a:t>
            </a:r>
            <a:r>
              <a:rPr lang="en-US" sz="1200" dirty="0" smtClean="0">
                <a:ln w="0"/>
                <a:solidFill>
                  <a:schemeClr val="accent1"/>
                </a:solidFill>
                <a:effectLst>
                  <a:outerShdw blurRad="38100" dist="25400" dir="5400000" algn="ctr" rotWithShape="0">
                    <a:srgbClr val="6E747A">
                      <a:alpha val="43000"/>
                    </a:srgbClr>
                  </a:outerShdw>
                </a:effectLst>
              </a:rPr>
              <a:t>is full of lists of books sorted into various categories that will help teachers choose which titles they may want to teach </a:t>
            </a:r>
            <a:r>
              <a:rPr lang="en-US" sz="1200" dirty="0" smtClean="0">
                <a:ln w="0"/>
                <a:solidFill>
                  <a:schemeClr val="accent1"/>
                </a:solidFill>
                <a:effectLst>
                  <a:outerShdw blurRad="38100" dist="25400" dir="5400000" algn="ctr" rotWithShape="0">
                    <a:srgbClr val="6E747A">
                      <a:alpha val="43000"/>
                    </a:srgbClr>
                  </a:outerShdw>
                </a:effectLst>
              </a:rPr>
              <a:t>from.</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27</a:t>
            </a:fld>
            <a:endParaRPr lang="en-US"/>
          </a:p>
        </p:txBody>
      </p:sp>
    </p:spTree>
    <p:extLst>
      <p:ext uri="{BB962C8B-B14F-4D97-AF65-F5344CB8AC3E}">
        <p14:creationId xmlns:p14="http://schemas.microsoft.com/office/powerpoint/2010/main" val="1547412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n w="0"/>
                <a:solidFill>
                  <a:schemeClr val="accent1"/>
                </a:solidFill>
                <a:effectLst>
                  <a:outerShdw blurRad="38100" dist="25400" dir="5400000" algn="ctr" rotWithShape="0">
                    <a:srgbClr val="6E747A">
                      <a:alpha val="43000"/>
                    </a:srgbClr>
                  </a:outerShdw>
                </a:effectLst>
              </a:rPr>
              <a:t>*This section is meant to be used</a:t>
            </a:r>
            <a:r>
              <a:rPr lang="en-US" sz="1200" baseline="0" dirty="0" smtClean="0">
                <a:ln w="0"/>
                <a:solidFill>
                  <a:schemeClr val="accent1"/>
                </a:solidFill>
                <a:effectLst>
                  <a:outerShdw blurRad="38100" dist="25400" dir="5400000" algn="ctr" rotWithShape="0">
                    <a:srgbClr val="6E747A">
                      <a:alpha val="43000"/>
                    </a:srgbClr>
                  </a:outerShdw>
                </a:effectLst>
              </a:rPr>
              <a:t> as a reference.  Teachers can flip through it and scan the lists to find the best book for teaching.</a:t>
            </a:r>
            <a:endParaRPr lang="en-US" dirty="0" smtClean="0"/>
          </a:p>
          <a:p>
            <a:endParaRPr lang="en-US" dirty="0"/>
          </a:p>
        </p:txBody>
      </p:sp>
      <p:sp>
        <p:nvSpPr>
          <p:cNvPr id="4" name="Slide Number Placeholder 3"/>
          <p:cNvSpPr>
            <a:spLocks noGrp="1"/>
          </p:cNvSpPr>
          <p:nvPr>
            <p:ph type="sldNum" sz="quarter" idx="10"/>
          </p:nvPr>
        </p:nvSpPr>
        <p:spPr/>
        <p:txBody>
          <a:bodyPr/>
          <a:lstStyle/>
          <a:p>
            <a:fld id="{956E2DA9-126D-E04A-845F-482D99AC6C7F}" type="slidenum">
              <a:rPr lang="en-US" smtClean="0"/>
              <a:t>28</a:t>
            </a:fld>
            <a:endParaRPr lang="en-US"/>
          </a:p>
        </p:txBody>
      </p:sp>
    </p:spTree>
    <p:extLst>
      <p:ext uri="{BB962C8B-B14F-4D97-AF65-F5344CB8AC3E}">
        <p14:creationId xmlns:p14="http://schemas.microsoft.com/office/powerpoint/2010/main" val="315053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books </a:t>
            </a:r>
            <a:r>
              <a:rPr lang="en-US" baseline="0" dirty="0" smtClean="0"/>
              <a:t>suggested to use for shared reading.  Tips for building a set of shared reading texts are also provided.  Here is a list of Guided reading books divided into Grade K and Grade 1 as well as guided reading books for grade 2 and 3.  Suggestions for independent reading are listed here as well.</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29</a:t>
            </a:fld>
            <a:endParaRPr lang="en-US"/>
          </a:p>
        </p:txBody>
      </p:sp>
    </p:spTree>
    <p:extLst>
      <p:ext uri="{BB962C8B-B14F-4D97-AF65-F5344CB8AC3E}">
        <p14:creationId xmlns:p14="http://schemas.microsoft.com/office/powerpoint/2010/main" val="1997164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Teachers Resource Guide is organized into five sections:</a:t>
            </a:r>
            <a:r>
              <a:rPr lang="en-US" baseline="0" dirty="0" smtClean="0"/>
              <a:t> 1) Best Practices, 2) Library Time, 3) Book Blurbs, 4) Lesson Plans, and 5) Resources.  I am going to be showing you a “sneak peak” of each section and what you can expect to find in each!</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3</a:t>
            </a:fld>
            <a:endParaRPr lang="en-US"/>
          </a:p>
        </p:txBody>
      </p:sp>
    </p:spTree>
    <p:extLst>
      <p:ext uri="{BB962C8B-B14F-4D97-AF65-F5344CB8AC3E}">
        <p14:creationId xmlns:p14="http://schemas.microsoft.com/office/powerpoint/2010/main" val="858686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a:t>
            </a:r>
            <a:r>
              <a:rPr lang="en-US" baseline="0" dirty="0" smtClean="0"/>
              <a:t> also lists books sorted by subjects within curriculum, so teachers can choose picture books that correlate with the content they are teaching in science, math, or social studies and pair read aloud texts with their curriculum content!</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30</a:t>
            </a:fld>
            <a:endParaRPr lang="en-US"/>
          </a:p>
        </p:txBody>
      </p:sp>
    </p:spTree>
    <p:extLst>
      <p:ext uri="{BB962C8B-B14F-4D97-AF65-F5344CB8AC3E}">
        <p14:creationId xmlns:p14="http://schemas.microsoft.com/office/powerpoint/2010/main" val="1549970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page I want to draw your attention to is the list of book recommendations</a:t>
            </a:r>
            <a:r>
              <a:rPr lang="en-US" baseline="0" dirty="0" smtClean="0"/>
              <a:t> for reluctant readers.  We all have those students who just aren’t interested in reading—try a few of these titles on them!  These books just might change their minds about reading. </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31</a:t>
            </a:fld>
            <a:endParaRPr lang="en-US"/>
          </a:p>
        </p:txBody>
      </p:sp>
    </p:spTree>
    <p:extLst>
      <p:ext uri="{BB962C8B-B14F-4D97-AF65-F5344CB8AC3E}">
        <p14:creationId xmlns:p14="http://schemas.microsoft.com/office/powerpoint/2010/main" val="2066859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Library Resources tab also includes</a:t>
            </a:r>
            <a:r>
              <a:rPr lang="en-US" baseline="0" dirty="0" smtClean="0"/>
              <a:t> a section called “Literacy Activities.”  </a:t>
            </a:r>
            <a:r>
              <a:rPr lang="en-US" baseline="0" dirty="0" smtClean="0"/>
              <a:t>*These </a:t>
            </a:r>
            <a:r>
              <a:rPr lang="en-US" baseline="0" dirty="0" smtClean="0"/>
              <a:t>are designed to make the library come alive, and teachers can use them in their classrooms to make Language Arts lessons more hands-on and fun!  </a:t>
            </a:r>
            <a:r>
              <a:rPr lang="en-US" baseline="0" dirty="0" smtClean="0"/>
              <a:t>*These </a:t>
            </a:r>
            <a:r>
              <a:rPr lang="en-US" baseline="0" dirty="0" smtClean="0"/>
              <a:t>activities are sorted by grade level and cover various literacy concepts for students to practice a myriad of skills that coincide with the curriculum taught. </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32</a:t>
            </a:fld>
            <a:endParaRPr lang="en-US"/>
          </a:p>
        </p:txBody>
      </p:sp>
    </p:spTree>
    <p:extLst>
      <p:ext uri="{BB962C8B-B14F-4D97-AF65-F5344CB8AC3E}">
        <p14:creationId xmlns:p14="http://schemas.microsoft.com/office/powerpoint/2010/main" val="1183309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Teachers Resource Guide</a:t>
            </a:r>
            <a:r>
              <a:rPr lang="en-US" baseline="0" dirty="0" smtClean="0"/>
              <a:t> is meant to be used—not kept on a shelf in the library.  So if you or any teacher you know wants their own copy, it’s available for </a:t>
            </a:r>
            <a:r>
              <a:rPr lang="en-US" baseline="0" dirty="0" smtClean="0"/>
              <a:t>FREE to download </a:t>
            </a:r>
            <a:r>
              <a:rPr lang="en-US" baseline="0" dirty="0" smtClean="0"/>
              <a:t>from Hands Across the </a:t>
            </a:r>
            <a:r>
              <a:rPr lang="en-US" baseline="0" dirty="0" err="1" smtClean="0"/>
              <a:t>Sea.net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33</a:t>
            </a:fld>
            <a:endParaRPr lang="en-US"/>
          </a:p>
        </p:txBody>
      </p:sp>
    </p:spTree>
    <p:extLst>
      <p:ext uri="{BB962C8B-B14F-4D97-AF65-F5344CB8AC3E}">
        <p14:creationId xmlns:p14="http://schemas.microsoft.com/office/powerpoint/2010/main" val="68796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Best Practices section has interviews of teachers and librarians from different islands in the Caribbean sharing their ideas of how they use the library and what has worked</a:t>
            </a:r>
            <a:r>
              <a:rPr lang="en-US" baseline="0" dirty="0" smtClean="0"/>
              <a:t> best for them!  Let me show you some examples!</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4</a:t>
            </a:fld>
            <a:endParaRPr lang="en-US"/>
          </a:p>
        </p:txBody>
      </p:sp>
    </p:spTree>
    <p:extLst>
      <p:ext uri="{BB962C8B-B14F-4D97-AF65-F5344CB8AC3E}">
        <p14:creationId xmlns:p14="http://schemas.microsoft.com/office/powerpoint/2010/main" val="1264005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*Teachers like Lydia</a:t>
            </a:r>
            <a:r>
              <a:rPr lang="en-US" baseline="0" dirty="0" smtClean="0"/>
              <a:t> Quinn, in Antigua, explains what is working for her and her school through the library program.</a:t>
            </a:r>
            <a:r>
              <a:rPr lang="en-US" baseline="0" dirty="0" smtClean="0"/>
              <a:t> She shares ideas about the essential role of books in the reading process, how teachers can teach grammar through the use of reading books, and how teaching phonics using books is much more effective than teaching it in isolation! Let me show you a few others!</a:t>
            </a:r>
            <a:endParaRPr lang="en-US" dirty="0" smtClean="0"/>
          </a:p>
          <a:p>
            <a:endParaRPr lang="en-US" dirty="0"/>
          </a:p>
        </p:txBody>
      </p:sp>
      <p:sp>
        <p:nvSpPr>
          <p:cNvPr id="4" name="Slide Number Placeholder 3"/>
          <p:cNvSpPr>
            <a:spLocks noGrp="1"/>
          </p:cNvSpPr>
          <p:nvPr>
            <p:ph type="sldNum" sz="quarter" idx="10"/>
          </p:nvPr>
        </p:nvSpPr>
        <p:spPr/>
        <p:txBody>
          <a:bodyPr/>
          <a:lstStyle/>
          <a:p>
            <a:fld id="{956E2DA9-126D-E04A-845F-482D99AC6C7F}" type="slidenum">
              <a:rPr lang="en-US" smtClean="0"/>
              <a:t>5</a:t>
            </a:fld>
            <a:endParaRPr lang="en-US"/>
          </a:p>
        </p:txBody>
      </p:sp>
    </p:spTree>
    <p:extLst>
      <p:ext uri="{BB962C8B-B14F-4D97-AF65-F5344CB8AC3E}">
        <p14:creationId xmlns:p14="http://schemas.microsoft.com/office/powerpoint/2010/main" val="2078955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t>
            </a:r>
            <a:r>
              <a:rPr lang="en-US" dirty="0" smtClean="0"/>
              <a:t>is Melina Anselm,</a:t>
            </a:r>
            <a:r>
              <a:rPr lang="en-US" baseline="0" dirty="0" smtClean="0"/>
              <a:t> a librarian at Bagatelle Primary School </a:t>
            </a:r>
            <a:r>
              <a:rPr lang="en-US" baseline="0" dirty="0" smtClean="0"/>
              <a:t>in </a:t>
            </a:r>
            <a:r>
              <a:rPr lang="en-US" baseline="0" dirty="0" smtClean="0"/>
              <a:t>Dominica.  She shares the importance of teaching our children to love books and to read TO them and WITH them.</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6</a:t>
            </a:fld>
            <a:endParaRPr lang="en-US"/>
          </a:p>
        </p:txBody>
      </p:sp>
    </p:spTree>
    <p:extLst>
      <p:ext uri="{BB962C8B-B14F-4D97-AF65-F5344CB8AC3E}">
        <p14:creationId xmlns:p14="http://schemas.microsoft.com/office/powerpoint/2010/main" val="8816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Melissa </a:t>
            </a:r>
            <a:r>
              <a:rPr lang="en-US" dirty="0" err="1" smtClean="0"/>
              <a:t>Hippolyte</a:t>
            </a:r>
            <a:r>
              <a:rPr lang="en-US" dirty="0" smtClean="0"/>
              <a:t> is a Teacher and Librarian</a:t>
            </a:r>
            <a:r>
              <a:rPr lang="en-US" baseline="0" dirty="0" smtClean="0"/>
              <a:t> in St. Lucia, and she shares how the Student Librarian Program at her school took a few tries to really succeed, but in the end it was worth it!  </a:t>
            </a:r>
            <a:r>
              <a:rPr lang="en-US" baseline="0" dirty="0" smtClean="0"/>
              <a:t>*Luanda </a:t>
            </a:r>
            <a:r>
              <a:rPr lang="en-US" baseline="0" dirty="0" smtClean="0"/>
              <a:t>Haywood from </a:t>
            </a:r>
            <a:r>
              <a:rPr lang="en-US" baseline="0" dirty="0" err="1" smtClean="0"/>
              <a:t>Liberta</a:t>
            </a:r>
            <a:r>
              <a:rPr lang="en-US" baseline="0" dirty="0" smtClean="0"/>
              <a:t> Primary School discusses what the student librarians at her school contribute.  And </a:t>
            </a:r>
            <a:r>
              <a:rPr lang="en-US" baseline="0" dirty="0" smtClean="0"/>
              <a:t>*Charmaine </a:t>
            </a:r>
            <a:r>
              <a:rPr lang="en-US" baseline="0" dirty="0" smtClean="0"/>
              <a:t>Martin from </a:t>
            </a:r>
            <a:r>
              <a:rPr lang="en-US" baseline="0" dirty="0" err="1" smtClean="0"/>
              <a:t>Willikies</a:t>
            </a:r>
            <a:r>
              <a:rPr lang="en-US" baseline="0" dirty="0" smtClean="0"/>
              <a:t> Primary shares how she collaborates with the teachers at her school to find books from the library that help with their specific lesson plans. </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7</a:t>
            </a:fld>
            <a:endParaRPr lang="en-US"/>
          </a:p>
        </p:txBody>
      </p:sp>
    </p:spTree>
    <p:extLst>
      <p:ext uri="{BB962C8B-B14F-4D97-AF65-F5344CB8AC3E}">
        <p14:creationId xmlns:p14="http://schemas.microsoft.com/office/powerpoint/2010/main" val="488274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idea behind the best practices section is to encourage</a:t>
            </a:r>
            <a:r>
              <a:rPr lang="en-US" baseline="0" dirty="0" smtClean="0"/>
              <a:t> teachers and librarians that if those in the interviews can do it, they can too!  Here Nicole Francis from St. Kitts shares about the creative things she does in the library to get students excited about reading, and she’s done some pretty crazy things—like dressing up as a fish for her library theme called “Fish for a Good Book.”  I am going to pause now and see if there is any feedback or questions you have.</a:t>
            </a:r>
            <a:endParaRPr lang="en-US" dirty="0"/>
          </a:p>
        </p:txBody>
      </p:sp>
      <p:sp>
        <p:nvSpPr>
          <p:cNvPr id="4" name="Slide Number Placeholder 3"/>
          <p:cNvSpPr>
            <a:spLocks noGrp="1"/>
          </p:cNvSpPr>
          <p:nvPr>
            <p:ph type="sldNum" sz="quarter" idx="10"/>
          </p:nvPr>
        </p:nvSpPr>
        <p:spPr/>
        <p:txBody>
          <a:bodyPr/>
          <a:lstStyle/>
          <a:p>
            <a:fld id="{BE2B880E-FDF1-6C40-9996-4A45A819AF0E}" type="slidenum">
              <a:rPr lang="en-US" smtClean="0"/>
              <a:t>8</a:t>
            </a:fld>
            <a:endParaRPr lang="en-US"/>
          </a:p>
        </p:txBody>
      </p:sp>
    </p:spTree>
    <p:extLst>
      <p:ext uri="{BB962C8B-B14F-4D97-AF65-F5344CB8AC3E}">
        <p14:creationId xmlns:p14="http://schemas.microsoft.com/office/powerpoint/2010/main" val="376800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n w="0"/>
                <a:solidFill>
                  <a:schemeClr val="accent1"/>
                </a:solidFill>
                <a:effectLst>
                  <a:outerShdw blurRad="38100" dist="25400" dir="5400000" algn="ctr" rotWithShape="0">
                    <a:srgbClr val="6E747A">
                      <a:alpha val="43000"/>
                    </a:srgbClr>
                  </a:outerShdw>
                </a:effectLst>
              </a:rPr>
              <a:t>*Library </a:t>
            </a:r>
            <a:r>
              <a:rPr lang="en-US" sz="1200" dirty="0" smtClean="0">
                <a:ln w="0"/>
                <a:solidFill>
                  <a:schemeClr val="accent1"/>
                </a:solidFill>
                <a:effectLst>
                  <a:outerShdw blurRad="38100" dist="25400" dir="5400000" algn="ctr" rotWithShape="0">
                    <a:srgbClr val="6E747A">
                      <a:alpha val="43000"/>
                    </a:srgbClr>
                  </a:outerShdw>
                </a:effectLst>
              </a:rPr>
              <a:t>time is the next section in the Teachers Resource </a:t>
            </a:r>
            <a:r>
              <a:rPr lang="en-US" sz="1200" dirty="0" smtClean="0">
                <a:ln w="0"/>
                <a:solidFill>
                  <a:schemeClr val="accent1"/>
                </a:solidFill>
                <a:effectLst>
                  <a:outerShdw blurRad="38100" dist="25400" dir="5400000" algn="ctr" rotWithShape="0">
                    <a:srgbClr val="6E747A">
                      <a:alpha val="43000"/>
                    </a:srgbClr>
                  </a:outerShdw>
                </a:effectLst>
              </a:rPr>
              <a:t>Guide.</a:t>
            </a:r>
            <a:endParaRPr lang="en-US" sz="1200" dirty="0">
              <a:ln w="0"/>
              <a:solidFill>
                <a:schemeClr val="accent1"/>
              </a:solidFill>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10"/>
          </p:nvPr>
        </p:nvSpPr>
        <p:spPr/>
        <p:txBody>
          <a:bodyPr/>
          <a:lstStyle/>
          <a:p>
            <a:fld id="{BE2B880E-FDF1-6C40-9996-4A45A819AF0E}" type="slidenum">
              <a:rPr lang="en-US" smtClean="0"/>
              <a:t>9</a:t>
            </a:fld>
            <a:endParaRPr lang="en-US"/>
          </a:p>
        </p:txBody>
      </p:sp>
    </p:spTree>
    <p:extLst>
      <p:ext uri="{BB962C8B-B14F-4D97-AF65-F5344CB8AC3E}">
        <p14:creationId xmlns:p14="http://schemas.microsoft.com/office/powerpoint/2010/main" val="1663698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D6576E-8A4B-D744-ABBB-480E1B206577}" type="datetimeFigureOut">
              <a:rPr lang="en-US" smtClean="0"/>
              <a:t>8/22/19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983720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6576E-8A4B-D744-ABBB-480E1B206577}" type="datetimeFigureOut">
              <a:rPr lang="en-US" smtClean="0"/>
              <a:t>8/22/19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153245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6576E-8A4B-D744-ABBB-480E1B206577}" type="datetimeFigureOut">
              <a:rPr lang="en-US" smtClean="0"/>
              <a:t>8/22/19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116338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6576E-8A4B-D744-ABBB-480E1B206577}" type="datetimeFigureOut">
              <a:rPr lang="en-US" smtClean="0"/>
              <a:t>8/22/19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205474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6576E-8A4B-D744-ABBB-480E1B206577}" type="datetimeFigureOut">
              <a:rPr lang="en-US" smtClean="0"/>
              <a:t>8/22/19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33989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D6576E-8A4B-D744-ABBB-480E1B206577}" type="datetimeFigureOut">
              <a:rPr lang="en-US" smtClean="0"/>
              <a:t>8/22/19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33301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D6576E-8A4B-D744-ABBB-480E1B206577}" type="datetimeFigureOut">
              <a:rPr lang="en-US" smtClean="0"/>
              <a:t>8/22/19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66561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6576E-8A4B-D744-ABBB-480E1B206577}" type="datetimeFigureOut">
              <a:rPr lang="en-US" smtClean="0"/>
              <a:t>8/22/19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69999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6576E-8A4B-D744-ABBB-480E1B206577}" type="datetimeFigureOut">
              <a:rPr lang="en-US" smtClean="0"/>
              <a:t>8/22/19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90679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6576E-8A4B-D744-ABBB-480E1B206577}" type="datetimeFigureOut">
              <a:rPr lang="en-US" smtClean="0"/>
              <a:t>8/22/19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2025791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6576E-8A4B-D744-ABBB-480E1B206577}" type="datetimeFigureOut">
              <a:rPr lang="en-US" smtClean="0"/>
              <a:t>8/22/19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7A144-94AD-3947-9CB7-120DC34D0587}" type="slidenum">
              <a:rPr lang="en-US" smtClean="0"/>
              <a:t>‹#›</a:t>
            </a:fld>
            <a:endParaRPr lang="en-US"/>
          </a:p>
        </p:txBody>
      </p:sp>
    </p:spTree>
    <p:extLst>
      <p:ext uri="{BB962C8B-B14F-4D97-AF65-F5344CB8AC3E}">
        <p14:creationId xmlns:p14="http://schemas.microsoft.com/office/powerpoint/2010/main" val="12779506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D6576E-8A4B-D744-ABBB-480E1B206577}" type="datetimeFigureOut">
              <a:rPr lang="en-US" smtClean="0"/>
              <a:t>8/22/19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7A144-94AD-3947-9CB7-120DC34D0587}" type="slidenum">
              <a:rPr lang="en-US" smtClean="0"/>
              <a:t>‹#›</a:t>
            </a:fld>
            <a:endParaRPr lang="en-US"/>
          </a:p>
        </p:txBody>
      </p:sp>
    </p:spTree>
    <p:extLst>
      <p:ext uri="{BB962C8B-B14F-4D97-AF65-F5344CB8AC3E}">
        <p14:creationId xmlns:p14="http://schemas.microsoft.com/office/powerpoint/2010/main" val="1918572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0.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emf"/><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37.png"/><Relationship Id="rId5" Type="http://schemas.openxmlformats.org/officeDocument/2006/relationships/image" Target="../media/image38.tiff"/><Relationship Id="rId6" Type="http://schemas.openxmlformats.org/officeDocument/2006/relationships/image" Target="../media/image39.pn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40.png"/><Relationship Id="rId5" Type="http://schemas.openxmlformats.org/officeDocument/2006/relationships/image" Target="../media/image41.tiff"/><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48.png"/><Relationship Id="rId5" Type="http://schemas.openxmlformats.org/officeDocument/2006/relationships/image" Target="../media/image49.tiff"/><Relationship Id="rId6" Type="http://schemas.openxmlformats.org/officeDocument/2006/relationships/image" Target="../media/image50.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handsacrossthesea.net/" TargetMode="External"/><Relationship Id="rId4" Type="http://schemas.openxmlformats.org/officeDocument/2006/relationships/image" Target="../media/image8.png"/><Relationship Id="rId5" Type="http://schemas.openxmlformats.org/officeDocument/2006/relationships/image" Target="../media/image65.tif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badi MT Condensed Extra Bold" charset="0"/>
                <a:ea typeface="Abadi MT Condensed Extra Bold" charset="0"/>
                <a:cs typeface="Abadi MT Condensed Extra Bold" charset="0"/>
              </a:rPr>
              <a:t>Teacher’s Resource Guide to the Library</a:t>
            </a:r>
            <a:endParaRPr lang="en-US" dirty="0">
              <a:latin typeface="Abadi MT Condensed Extra Bold" charset="0"/>
              <a:ea typeface="Abadi MT Condensed Extra Bold" charset="0"/>
              <a:cs typeface="Abadi MT Condensed Extra Bold"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665" y="4114801"/>
            <a:ext cx="3381665" cy="2117394"/>
          </a:xfrm>
          <a:prstGeom prst="rect">
            <a:avLst/>
          </a:prstGeom>
        </p:spPr>
      </p:pic>
      <p:pic>
        <p:nvPicPr>
          <p:cNvPr id="5" name="Picture 2" descr="mage result for &quot;teacher's resource guide&quot; hands across the 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7568" y="2933866"/>
            <a:ext cx="3220677" cy="3789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599" y="3624098"/>
            <a:ext cx="3568700" cy="3098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51" y="1008228"/>
            <a:ext cx="11114698" cy="2433534"/>
          </a:xfrm>
          <a:prstGeom prst="rect">
            <a:avLst/>
          </a:prstGeom>
        </p:spPr>
      </p:pic>
    </p:spTree>
    <p:extLst>
      <p:ext uri="{BB962C8B-B14F-4D97-AF65-F5344CB8AC3E}">
        <p14:creationId xmlns:p14="http://schemas.microsoft.com/office/powerpoint/2010/main" val="89583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700" y="0"/>
            <a:ext cx="9855475"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700" y="0"/>
            <a:ext cx="9773117" cy="6858000"/>
          </a:xfrm>
          <a:prstGeom prst="rect">
            <a:avLst/>
          </a:prstGeom>
        </p:spPr>
      </p:pic>
    </p:spTree>
    <p:custDataLst>
      <p:tags r:id="rId1"/>
    </p:custDataLst>
    <p:extLst>
      <p:ext uri="{BB962C8B-B14F-4D97-AF65-F5344CB8AC3E}">
        <p14:creationId xmlns:p14="http://schemas.microsoft.com/office/powerpoint/2010/main" val="850540664"/>
      </p:ext>
    </p:extLst>
  </p:cSld>
  <p:clrMapOvr>
    <a:masterClrMapping/>
  </p:clrMapOvr>
  <mc:AlternateContent xmlns:mc="http://schemas.openxmlformats.org/markup-compatibility/2006" xmlns:p14="http://schemas.microsoft.com/office/powerpoint/2010/main">
    <mc:Choice Requires="p14">
      <p:transition spd="slow" p14:dur="2000" advTm="20918"/>
    </mc:Choice>
    <mc:Fallback xmlns="">
      <p:transition spd="slow" advTm="209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0"/>
            <a:ext cx="9736324"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5989" y="0"/>
            <a:ext cx="8373911"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4374" y="0"/>
            <a:ext cx="7865975" cy="6858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5100" y="0"/>
            <a:ext cx="9298609" cy="6858000"/>
          </a:xfrm>
          <a:prstGeom prst="rect">
            <a:avLst/>
          </a:prstGeom>
        </p:spPr>
      </p:pic>
    </p:spTree>
    <p:custDataLst>
      <p:tags r:id="rId1"/>
    </p:custDataLst>
    <p:extLst>
      <p:ext uri="{BB962C8B-B14F-4D97-AF65-F5344CB8AC3E}">
        <p14:creationId xmlns:p14="http://schemas.microsoft.com/office/powerpoint/2010/main" val="1435334997"/>
      </p:ext>
    </p:extLst>
  </p:cSld>
  <p:clrMapOvr>
    <a:masterClrMapping/>
  </p:clrMapOvr>
  <mc:AlternateContent xmlns:mc="http://schemas.openxmlformats.org/markup-compatibility/2006" xmlns:p14="http://schemas.microsoft.com/office/powerpoint/2010/main">
    <mc:Choice Requires="p14">
      <p:transition spd="slow" p14:dur="2000" advTm="33879"/>
    </mc:Choice>
    <mc:Fallback xmlns="">
      <p:transition spd="slow" advTm="338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00" y="0"/>
            <a:ext cx="7738672"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100" y="0"/>
            <a:ext cx="9058141" cy="68580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740" y="196580"/>
            <a:ext cx="11134859" cy="646483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0"/>
            <a:ext cx="11963400" cy="6824258"/>
          </a:xfrm>
          <a:prstGeom prst="rect">
            <a:avLst/>
          </a:prstGeom>
        </p:spPr>
      </p:pic>
    </p:spTree>
    <p:custDataLst>
      <p:tags r:id="rId1"/>
    </p:custDataLst>
    <p:extLst>
      <p:ext uri="{BB962C8B-B14F-4D97-AF65-F5344CB8AC3E}">
        <p14:creationId xmlns:p14="http://schemas.microsoft.com/office/powerpoint/2010/main" val="1610308123"/>
      </p:ext>
    </p:extLst>
  </p:cSld>
  <p:clrMapOvr>
    <a:masterClrMapping/>
  </p:clrMapOvr>
  <mc:AlternateContent xmlns:mc="http://schemas.openxmlformats.org/markup-compatibility/2006" xmlns:p14="http://schemas.microsoft.com/office/powerpoint/2010/main">
    <mc:Choice Requires="p14">
      <p:transition spd="slow" p14:dur="2000" advTm="18991"/>
    </mc:Choice>
    <mc:Fallback xmlns="">
      <p:transition spd="slow" advTm="189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800" y="0"/>
            <a:ext cx="8002603" cy="6858000"/>
          </a:xfrm>
          <a:prstGeom prst="rect">
            <a:avLst/>
          </a:prstGeom>
        </p:spPr>
      </p:pic>
      <p:sp>
        <p:nvSpPr>
          <p:cNvPr id="2" name="Rounded Rectangle 1"/>
          <p:cNvSpPr/>
          <p:nvPr/>
        </p:nvSpPr>
        <p:spPr>
          <a:xfrm>
            <a:off x="2850776" y="2232212"/>
            <a:ext cx="6360459" cy="126402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64213531"/>
      </p:ext>
    </p:extLst>
  </p:cSld>
  <p:clrMapOvr>
    <a:masterClrMapping/>
  </p:clrMapOvr>
  <mc:AlternateContent xmlns:mc="http://schemas.openxmlformats.org/markup-compatibility/2006" xmlns:p14="http://schemas.microsoft.com/office/powerpoint/2010/main">
    <mc:Choice Requires="p14">
      <p:transition spd="slow" p14:dur="2000" advTm="21413"/>
    </mc:Choice>
    <mc:Fallback xmlns="">
      <p:transition spd="slow" advTm="214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855" y="0"/>
            <a:ext cx="8628206"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178" y="5315815"/>
            <a:ext cx="2049053" cy="1282993"/>
          </a:xfrm>
          <a:prstGeom prst="rect">
            <a:avLst/>
          </a:prstGeom>
        </p:spPr>
      </p:pic>
    </p:spTree>
    <p:extLst>
      <p:ext uri="{BB962C8B-B14F-4D97-AF65-F5344CB8AC3E}">
        <p14:creationId xmlns:p14="http://schemas.microsoft.com/office/powerpoint/2010/main" val="463592920"/>
      </p:ext>
    </p:extLst>
  </p:cSld>
  <p:clrMapOvr>
    <a:masterClrMapping/>
  </p:clrMapOvr>
  <mc:AlternateContent xmlns:mc="http://schemas.openxmlformats.org/markup-compatibility/2006" xmlns:p14="http://schemas.microsoft.com/office/powerpoint/2010/main">
    <mc:Choice Requires="p14">
      <p:transition spd="slow" p14:dur="2000" advTm="17497"/>
    </mc:Choice>
    <mc:Fallback xmlns="">
      <p:transition spd="slow" advTm="17497"/>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60" y="508977"/>
            <a:ext cx="11792189" cy="5680807"/>
          </a:xfrm>
          <a:prstGeom prst="rect">
            <a:avLst/>
          </a:prstGeom>
        </p:spPr>
      </p:pic>
    </p:spTree>
    <p:extLst>
      <p:ext uri="{BB962C8B-B14F-4D97-AF65-F5344CB8AC3E}">
        <p14:creationId xmlns:p14="http://schemas.microsoft.com/office/powerpoint/2010/main" val="1588390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7100" y="0"/>
            <a:ext cx="778946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900" y="12700"/>
            <a:ext cx="9715500" cy="6832600"/>
          </a:xfrm>
          <a:prstGeom prst="rect">
            <a:avLst/>
          </a:prstGeom>
        </p:spPr>
      </p:pic>
    </p:spTree>
    <p:custDataLst>
      <p:tags r:id="rId1"/>
    </p:custDataLst>
    <p:extLst>
      <p:ext uri="{BB962C8B-B14F-4D97-AF65-F5344CB8AC3E}">
        <p14:creationId xmlns:p14="http://schemas.microsoft.com/office/powerpoint/2010/main" val="248030620"/>
      </p:ext>
    </p:extLst>
  </p:cSld>
  <p:clrMapOvr>
    <a:masterClrMapping/>
  </p:clrMapOvr>
  <mc:AlternateContent xmlns:mc="http://schemas.openxmlformats.org/markup-compatibility/2006" xmlns:p14="http://schemas.microsoft.com/office/powerpoint/2010/main">
    <mc:Choice Requires="p14">
      <p:transition spd="slow" p14:dur="2000" advTm="47721"/>
    </mc:Choice>
    <mc:Fallback xmlns="">
      <p:transition spd="slow" advTm="477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0" y="0"/>
            <a:ext cx="6718231" cy="6858000"/>
          </a:xfrm>
          <a:prstGeom prst="rect">
            <a:avLst/>
          </a:prstGeom>
        </p:spPr>
      </p:pic>
    </p:spTree>
    <p:extLst>
      <p:ext uri="{BB962C8B-B14F-4D97-AF65-F5344CB8AC3E}">
        <p14:creationId xmlns:p14="http://schemas.microsoft.com/office/powerpoint/2010/main" val="314774227"/>
      </p:ext>
    </p:extLst>
  </p:cSld>
  <p:clrMapOvr>
    <a:masterClrMapping/>
  </p:clrMapOvr>
  <mc:AlternateContent xmlns:mc="http://schemas.openxmlformats.org/markup-compatibility/2006" xmlns:p14="http://schemas.microsoft.com/office/powerpoint/2010/main">
    <mc:Choice Requires="p14">
      <p:transition spd="slow" p14:dur="2000" advTm="9310"/>
    </mc:Choice>
    <mc:Fallback xmlns="">
      <p:transition spd="slow" advTm="931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715" y="0"/>
            <a:ext cx="7166919"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1639" y="5315815"/>
            <a:ext cx="2049053" cy="1282993"/>
          </a:xfrm>
          <a:prstGeom prst="rect">
            <a:avLst/>
          </a:prstGeom>
        </p:spPr>
      </p:pic>
    </p:spTree>
    <p:extLst>
      <p:ext uri="{BB962C8B-B14F-4D97-AF65-F5344CB8AC3E}">
        <p14:creationId xmlns:p14="http://schemas.microsoft.com/office/powerpoint/2010/main" val="584632607"/>
      </p:ext>
    </p:extLst>
  </p:cSld>
  <p:clrMapOvr>
    <a:masterClrMapping/>
  </p:clrMapOvr>
  <mc:AlternateContent xmlns:mc="http://schemas.openxmlformats.org/markup-compatibility/2006" xmlns:p14="http://schemas.microsoft.com/office/powerpoint/2010/main">
    <mc:Choice Requires="p14">
      <p:transition spd="slow" p14:dur="2000" advTm="25837"/>
    </mc:Choice>
    <mc:Fallback xmlns="">
      <p:transition spd="slow" advTm="2583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83" y="562707"/>
            <a:ext cx="11790163" cy="5679831"/>
          </a:xfrm>
          <a:prstGeom prst="rect">
            <a:avLst/>
          </a:prstGeom>
        </p:spPr>
      </p:pic>
    </p:spTree>
    <p:extLst>
      <p:ext uri="{BB962C8B-B14F-4D97-AF65-F5344CB8AC3E}">
        <p14:creationId xmlns:p14="http://schemas.microsoft.com/office/powerpoint/2010/main" val="1638333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Teacher’s Resource Guide</a:t>
            </a:r>
            <a:endParaRPr lang="en-US" dirty="0">
              <a:latin typeface="Abadi MT Condensed Extra Bold" charset="0"/>
              <a:ea typeface="Abadi MT Condensed Extra Bold" charset="0"/>
              <a:cs typeface="Abadi MT Condensed Extra Bold" charset="0"/>
            </a:endParaRPr>
          </a:p>
        </p:txBody>
      </p:sp>
      <p:pic>
        <p:nvPicPr>
          <p:cNvPr id="5" name="Picture 2" descr="mage result for &quot;teacher's resource guide&quot; hands across the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240" y="365125"/>
            <a:ext cx="4524588" cy="532304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838200" y="1825624"/>
            <a:ext cx="6072266" cy="4723093"/>
          </a:xfrm>
        </p:spPr>
        <p:txBody>
          <a:bodyPr>
            <a:normAutofit/>
          </a:bodyPr>
          <a:lstStyle/>
          <a:p>
            <a:r>
              <a:rPr lang="en-US" sz="3000" dirty="0" smtClean="0"/>
              <a:t>Most primary school </a:t>
            </a:r>
            <a:r>
              <a:rPr lang="en-US" sz="3000" dirty="0" smtClean="0"/>
              <a:t>have received </a:t>
            </a:r>
            <a:r>
              <a:rPr lang="en-US" sz="3000" dirty="0" smtClean="0"/>
              <a:t>a Teachers Resource </a:t>
            </a:r>
            <a:r>
              <a:rPr lang="en-US" sz="3000" dirty="0" smtClean="0"/>
              <a:t>Guide to the Library (Grades K-3).</a:t>
            </a:r>
            <a:endParaRPr lang="en-US" sz="3000" dirty="0" smtClean="0"/>
          </a:p>
          <a:p>
            <a:r>
              <a:rPr lang="en-US" sz="3000" dirty="0" smtClean="0"/>
              <a:t>The Teachers Resource Guide is available for teachers in their school’s library</a:t>
            </a:r>
            <a:r>
              <a:rPr lang="en-US" sz="3000" dirty="0" smtClean="0"/>
              <a:t>.</a:t>
            </a:r>
            <a:endParaRPr lang="en-US" sz="3000" dirty="0" smtClean="0"/>
          </a:p>
          <a:p>
            <a:r>
              <a:rPr lang="en-US" sz="3000" dirty="0" smtClean="0"/>
              <a:t>The Teachers Resource Guide is for teachers to read and to USE with their students</a:t>
            </a:r>
            <a:r>
              <a:rPr lang="en-US" sz="3000" dirty="0" smtClean="0"/>
              <a:t>!</a:t>
            </a:r>
          </a:p>
          <a:p>
            <a:endParaRPr lang="en-US" sz="3000" dirty="0" smtClean="0"/>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8481" y="5265724"/>
            <a:ext cx="2049053" cy="128299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114" y="729861"/>
            <a:ext cx="5318839" cy="453586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800" y="723900"/>
            <a:ext cx="11535678" cy="562877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700" y="736600"/>
            <a:ext cx="11351358" cy="5616074"/>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b="29198"/>
          <a:stretch/>
        </p:blipFill>
        <p:spPr>
          <a:xfrm>
            <a:off x="129988" y="890239"/>
            <a:ext cx="12062012" cy="4804670"/>
          </a:xfrm>
          <a:prstGeom prst="rect">
            <a:avLst/>
          </a:prstGeom>
        </p:spPr>
      </p:pic>
    </p:spTree>
    <p:extLst>
      <p:ext uri="{BB962C8B-B14F-4D97-AF65-F5344CB8AC3E}">
        <p14:creationId xmlns:p14="http://schemas.microsoft.com/office/powerpoint/2010/main" val="13478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450" y="0"/>
            <a:ext cx="6652727" cy="6858000"/>
          </a:xfrm>
          <a:prstGeom prst="rect">
            <a:avLst/>
          </a:prstGeom>
        </p:spPr>
      </p:pic>
      <p:pic>
        <p:nvPicPr>
          <p:cNvPr id="5" name="Picture 4"/>
          <p:cNvPicPr>
            <a:picLocks noChangeAspect="1"/>
          </p:cNvPicPr>
          <p:nvPr/>
        </p:nvPicPr>
        <p:blipFill>
          <a:blip r:embed="rId5"/>
          <a:stretch>
            <a:fillRect/>
          </a:stretch>
        </p:blipFill>
        <p:spPr>
          <a:xfrm>
            <a:off x="8058150" y="850900"/>
            <a:ext cx="3733800" cy="51562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477" y="0"/>
            <a:ext cx="6498991" cy="6858000"/>
          </a:xfrm>
          <a:prstGeom prst="rect">
            <a:avLst/>
          </a:prstGeom>
        </p:spPr>
      </p:pic>
      <p:sp>
        <p:nvSpPr>
          <p:cNvPr id="2" name="Oval 1"/>
          <p:cNvSpPr/>
          <p:nvPr/>
        </p:nvSpPr>
        <p:spPr>
          <a:xfrm>
            <a:off x="438150" y="0"/>
            <a:ext cx="6553200" cy="2419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6123" y="2095500"/>
            <a:ext cx="6553200" cy="25431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6123" y="4229100"/>
            <a:ext cx="6553200" cy="2514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2239151"/>
      </p:ext>
    </p:extLst>
  </p:cSld>
  <p:clrMapOvr>
    <a:masterClrMapping/>
  </p:clrMapOvr>
  <mc:AlternateContent xmlns:mc="http://schemas.openxmlformats.org/markup-compatibility/2006" xmlns:p14="http://schemas.microsoft.com/office/powerpoint/2010/main">
    <mc:Choice Requires="p14">
      <p:transition spd="slow" p14:dur="2000" advTm="52198"/>
    </mc:Choice>
    <mc:Fallback xmlns="">
      <p:transition spd="slow" advTm="521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517975" cy="6858000"/>
          </a:xfrm>
          <a:prstGeom prst="rect">
            <a:avLst/>
          </a:prstGeom>
        </p:spPr>
      </p:pic>
      <p:pic>
        <p:nvPicPr>
          <p:cNvPr id="5" name="Picture 4"/>
          <p:cNvPicPr>
            <a:picLocks noChangeAspect="1"/>
          </p:cNvPicPr>
          <p:nvPr/>
        </p:nvPicPr>
        <p:blipFill>
          <a:blip r:embed="rId5"/>
          <a:stretch>
            <a:fillRect/>
          </a:stretch>
        </p:blipFill>
        <p:spPr>
          <a:xfrm>
            <a:off x="7953607" y="921245"/>
            <a:ext cx="3914543" cy="5015509"/>
          </a:xfrm>
          <a:prstGeom prst="rect">
            <a:avLst/>
          </a:prstGeom>
        </p:spPr>
      </p:pic>
      <p:sp>
        <p:nvSpPr>
          <p:cNvPr id="2" name="Left Arrow 1"/>
          <p:cNvSpPr/>
          <p:nvPr/>
        </p:nvSpPr>
        <p:spPr>
          <a:xfrm>
            <a:off x="4610100" y="1066800"/>
            <a:ext cx="1847850" cy="7429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41122922"/>
      </p:ext>
    </p:extLst>
  </p:cSld>
  <p:clrMapOvr>
    <a:masterClrMapping/>
  </p:clrMapOvr>
  <mc:AlternateContent xmlns:mc="http://schemas.openxmlformats.org/markup-compatibility/2006" xmlns:p14="http://schemas.microsoft.com/office/powerpoint/2010/main">
    <mc:Choice Requires="p14">
      <p:transition spd="slow" p14:dur="2000" advTm="12906"/>
    </mc:Choice>
    <mc:Fallback xmlns="">
      <p:transition spd="slow" advTm="129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45"/>
          <a:stretch/>
        </p:blipFill>
        <p:spPr>
          <a:xfrm>
            <a:off x="215900" y="133350"/>
            <a:ext cx="7335724" cy="6724650"/>
          </a:xfrm>
          <a:prstGeom prst="rect">
            <a:avLst/>
          </a:prstGeom>
        </p:spPr>
      </p:pic>
      <p:pic>
        <p:nvPicPr>
          <p:cNvPr id="5" name="Picture 4"/>
          <p:cNvPicPr>
            <a:picLocks noChangeAspect="1"/>
          </p:cNvPicPr>
          <p:nvPr/>
        </p:nvPicPr>
        <p:blipFill>
          <a:blip r:embed="rId4"/>
          <a:stretch>
            <a:fillRect/>
          </a:stretch>
        </p:blipFill>
        <p:spPr>
          <a:xfrm>
            <a:off x="7448550" y="1511300"/>
            <a:ext cx="4013200" cy="4013200"/>
          </a:xfrm>
          <a:prstGeom prst="rect">
            <a:avLst/>
          </a:prstGeom>
        </p:spPr>
      </p:pic>
    </p:spTree>
    <p:extLst>
      <p:ext uri="{BB962C8B-B14F-4D97-AF65-F5344CB8AC3E}">
        <p14:creationId xmlns:p14="http://schemas.microsoft.com/office/powerpoint/2010/main" val="342194683"/>
      </p:ext>
    </p:extLst>
  </p:cSld>
  <p:clrMapOvr>
    <a:masterClrMapping/>
  </p:clrMapOvr>
  <mc:AlternateContent xmlns:mc="http://schemas.openxmlformats.org/markup-compatibility/2006" xmlns:p14="http://schemas.microsoft.com/office/powerpoint/2010/main">
    <mc:Choice Requires="p14">
      <p:transition spd="slow" p14:dur="2000" advTm="14333"/>
    </mc:Choice>
    <mc:Fallback xmlns="">
      <p:transition spd="slow" advTm="14333"/>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49" y="501650"/>
            <a:ext cx="10079465" cy="6203950"/>
          </a:xfrm>
          <a:prstGeom prst="rect">
            <a:avLst/>
          </a:prstGeom>
        </p:spPr>
      </p:pic>
      <p:pic>
        <p:nvPicPr>
          <p:cNvPr id="5" name="Picture 4"/>
          <p:cNvPicPr>
            <a:picLocks noChangeAspect="1"/>
          </p:cNvPicPr>
          <p:nvPr/>
        </p:nvPicPr>
        <p:blipFill>
          <a:blip r:embed="rId4"/>
          <a:stretch>
            <a:fillRect/>
          </a:stretch>
        </p:blipFill>
        <p:spPr>
          <a:xfrm>
            <a:off x="8659052" y="4286250"/>
            <a:ext cx="3209123" cy="2209800"/>
          </a:xfrm>
          <a:prstGeom prst="rect">
            <a:avLst/>
          </a:prstGeom>
        </p:spPr>
      </p:pic>
    </p:spTree>
    <p:extLst>
      <p:ext uri="{BB962C8B-B14F-4D97-AF65-F5344CB8AC3E}">
        <p14:creationId xmlns:p14="http://schemas.microsoft.com/office/powerpoint/2010/main" val="1537967510"/>
      </p:ext>
    </p:extLst>
  </p:cSld>
  <p:clrMapOvr>
    <a:masterClrMapping/>
  </p:clrMapOvr>
  <mc:AlternateContent xmlns:mc="http://schemas.openxmlformats.org/markup-compatibility/2006" xmlns:p14="http://schemas.microsoft.com/office/powerpoint/2010/main">
    <mc:Choice Requires="p14">
      <p:transition spd="slow" p14:dur="2000" advTm="23893"/>
    </mc:Choice>
    <mc:Fallback xmlns="">
      <p:transition spd="slow" advTm="23893"/>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0"/>
            <a:ext cx="6669157" cy="6858000"/>
          </a:xfrm>
          <a:prstGeom prst="rect">
            <a:avLst/>
          </a:prstGeom>
        </p:spPr>
      </p:pic>
      <p:pic>
        <p:nvPicPr>
          <p:cNvPr id="6" name="Picture 5"/>
          <p:cNvPicPr>
            <a:picLocks noChangeAspect="1"/>
          </p:cNvPicPr>
          <p:nvPr/>
        </p:nvPicPr>
        <p:blipFill>
          <a:blip r:embed="rId4"/>
          <a:stretch>
            <a:fillRect/>
          </a:stretch>
        </p:blipFill>
        <p:spPr>
          <a:xfrm>
            <a:off x="7579916" y="539750"/>
            <a:ext cx="4173934" cy="5137150"/>
          </a:xfrm>
          <a:prstGeom prst="rect">
            <a:avLst/>
          </a:prstGeom>
        </p:spPr>
      </p:pic>
    </p:spTree>
    <p:extLst>
      <p:ext uri="{BB962C8B-B14F-4D97-AF65-F5344CB8AC3E}">
        <p14:creationId xmlns:p14="http://schemas.microsoft.com/office/powerpoint/2010/main" val="1076861922"/>
      </p:ext>
    </p:extLst>
  </p:cSld>
  <p:clrMapOvr>
    <a:masterClrMapping/>
  </p:clrMapOvr>
  <mc:AlternateContent xmlns:mc="http://schemas.openxmlformats.org/markup-compatibility/2006" xmlns:p14="http://schemas.microsoft.com/office/powerpoint/2010/main">
    <mc:Choice Requires="p14">
      <p:transition spd="slow" p14:dur="2000" advTm="29683"/>
    </mc:Choice>
    <mc:Fallback xmlns="">
      <p:transition spd="slow" advTm="29683"/>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47" y="203199"/>
            <a:ext cx="8026400" cy="6451600"/>
          </a:xfrm>
          <a:prstGeom prst="rect">
            <a:avLst/>
          </a:prstGeom>
        </p:spPr>
      </p:pic>
      <p:pic>
        <p:nvPicPr>
          <p:cNvPr id="5" name="Picture 4"/>
          <p:cNvPicPr>
            <a:picLocks noChangeAspect="1"/>
          </p:cNvPicPr>
          <p:nvPr/>
        </p:nvPicPr>
        <p:blipFill>
          <a:blip r:embed="rId5"/>
          <a:stretch>
            <a:fillRect/>
          </a:stretch>
        </p:blipFill>
        <p:spPr>
          <a:xfrm>
            <a:off x="8600141" y="1160929"/>
            <a:ext cx="3302000" cy="42672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8401683" cy="6858000"/>
          </a:xfrm>
          <a:prstGeom prst="rect">
            <a:avLst/>
          </a:prstGeom>
        </p:spPr>
      </p:pic>
    </p:spTree>
    <p:custDataLst>
      <p:tags r:id="rId1"/>
    </p:custDataLst>
    <p:extLst>
      <p:ext uri="{BB962C8B-B14F-4D97-AF65-F5344CB8AC3E}">
        <p14:creationId xmlns:p14="http://schemas.microsoft.com/office/powerpoint/2010/main" val="763384933"/>
      </p:ext>
    </p:extLst>
  </p:cSld>
  <p:clrMapOvr>
    <a:masterClrMapping/>
  </p:clrMapOvr>
  <mc:AlternateContent xmlns:mc="http://schemas.openxmlformats.org/markup-compatibility/2006" xmlns:p14="http://schemas.microsoft.com/office/powerpoint/2010/main">
    <mc:Choice Requires="p14">
      <p:transition spd="slow" p14:dur="2000" advTm="24373"/>
    </mc:Choice>
    <mc:Fallback xmlns="">
      <p:transition spd="slow" advTm="243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0"/>
            <a:ext cx="7217175" cy="6858000"/>
          </a:xfrm>
          <a:prstGeom prst="rect">
            <a:avLst/>
          </a:prstGeom>
        </p:spPr>
      </p:pic>
      <p:pic>
        <p:nvPicPr>
          <p:cNvPr id="5" name="Picture 4"/>
          <p:cNvPicPr>
            <a:picLocks noChangeAspect="1"/>
          </p:cNvPicPr>
          <p:nvPr/>
        </p:nvPicPr>
        <p:blipFill>
          <a:blip r:embed="rId4"/>
          <a:stretch>
            <a:fillRect/>
          </a:stretch>
        </p:blipFill>
        <p:spPr>
          <a:xfrm>
            <a:off x="7560075" y="889000"/>
            <a:ext cx="3987800" cy="5080000"/>
          </a:xfrm>
          <a:prstGeom prst="rect">
            <a:avLst/>
          </a:prstGeom>
        </p:spPr>
      </p:pic>
    </p:spTree>
    <p:extLst>
      <p:ext uri="{BB962C8B-B14F-4D97-AF65-F5344CB8AC3E}">
        <p14:creationId xmlns:p14="http://schemas.microsoft.com/office/powerpoint/2010/main" val="1264092962"/>
      </p:ext>
    </p:extLst>
  </p:cSld>
  <p:clrMapOvr>
    <a:masterClrMapping/>
  </p:clrMapOvr>
  <mc:AlternateContent xmlns:mc="http://schemas.openxmlformats.org/markup-compatibility/2006" xmlns:p14="http://schemas.microsoft.com/office/powerpoint/2010/main">
    <mc:Choice Requires="p14">
      <p:transition spd="slow" p14:dur="2000" advTm="32187"/>
    </mc:Choice>
    <mc:Fallback xmlns="">
      <p:transition spd="slow" advTm="32187"/>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00" y="0"/>
            <a:ext cx="10058400" cy="6555634"/>
          </a:xfrm>
          <a:prstGeom prst="rect">
            <a:avLst/>
          </a:prstGeom>
        </p:spPr>
      </p:pic>
      <p:sp>
        <p:nvSpPr>
          <p:cNvPr id="5" name="TextBox 4"/>
          <p:cNvSpPr txBox="1"/>
          <p:nvPr/>
        </p:nvSpPr>
        <p:spPr>
          <a:xfrm>
            <a:off x="347383" y="230826"/>
            <a:ext cx="1938618" cy="63248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700" dirty="0" smtClean="0">
                <a:ln w="0"/>
                <a:solidFill>
                  <a:schemeClr val="accent1"/>
                </a:solidFill>
                <a:effectLst>
                  <a:outerShdw blurRad="38100" dist="25400" dir="5400000" algn="ctr" rotWithShape="0">
                    <a:srgbClr val="6E747A">
                      <a:alpha val="43000"/>
                    </a:srgbClr>
                  </a:outerShdw>
                </a:effectLst>
              </a:rPr>
              <a:t>This final section is full of lists of books sorted into various </a:t>
            </a:r>
            <a:r>
              <a:rPr lang="en-US" sz="2700" dirty="0">
                <a:ln w="0"/>
                <a:solidFill>
                  <a:schemeClr val="accent1"/>
                </a:solidFill>
                <a:effectLst>
                  <a:outerShdw blurRad="38100" dist="25400" dir="5400000" algn="ctr" rotWithShape="0">
                    <a:srgbClr val="6E747A">
                      <a:alpha val="43000"/>
                    </a:srgbClr>
                  </a:outerShdw>
                </a:effectLst>
              </a:rPr>
              <a:t>c</a:t>
            </a:r>
            <a:r>
              <a:rPr lang="en-US" sz="2700" dirty="0" smtClean="0">
                <a:ln w="0"/>
                <a:solidFill>
                  <a:schemeClr val="accent1"/>
                </a:solidFill>
                <a:effectLst>
                  <a:outerShdw blurRad="38100" dist="25400" dir="5400000" algn="ctr" rotWithShape="0">
                    <a:srgbClr val="6E747A">
                      <a:alpha val="43000"/>
                    </a:srgbClr>
                  </a:outerShdw>
                </a:effectLst>
              </a:rPr>
              <a:t>ategories that will </a:t>
            </a:r>
            <a:r>
              <a:rPr lang="en-US" sz="2700" smtClean="0">
                <a:ln w="0"/>
                <a:solidFill>
                  <a:schemeClr val="accent1"/>
                </a:solidFill>
                <a:effectLst>
                  <a:outerShdw blurRad="38100" dist="25400" dir="5400000" algn="ctr" rotWithShape="0">
                    <a:srgbClr val="6E747A">
                      <a:alpha val="43000"/>
                    </a:srgbClr>
                  </a:outerShdw>
                </a:effectLst>
              </a:rPr>
              <a:t>help teachers choose </a:t>
            </a:r>
            <a:r>
              <a:rPr lang="en-US" sz="2700" dirty="0" smtClean="0">
                <a:ln w="0"/>
                <a:solidFill>
                  <a:schemeClr val="accent1"/>
                </a:solidFill>
                <a:effectLst>
                  <a:outerShdw blurRad="38100" dist="25400" dir="5400000" algn="ctr" rotWithShape="0">
                    <a:srgbClr val="6E747A">
                      <a:alpha val="43000"/>
                    </a:srgbClr>
                  </a:outerShdw>
                </a:effectLst>
              </a:rPr>
              <a:t>which titles you may want to teach from.</a:t>
            </a:r>
            <a:endParaRPr lang="en-US" sz="27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757659187"/>
      </p:ext>
    </p:extLst>
  </p:cSld>
  <p:clrMapOvr>
    <a:masterClrMapping/>
  </p:clrMapOvr>
  <mc:AlternateContent xmlns:mc="http://schemas.openxmlformats.org/markup-compatibility/2006" xmlns:p14="http://schemas.microsoft.com/office/powerpoint/2010/main">
    <mc:Choice Requires="p14">
      <p:transition spd="slow" p14:dur="2000" advTm="21181"/>
    </mc:Choice>
    <mc:Fallback xmlns="">
      <p:transition spd="slow" advTm="21181"/>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83" y="422031"/>
            <a:ext cx="11887877" cy="5697415"/>
          </a:xfrm>
          <a:prstGeom prst="rect">
            <a:avLst/>
          </a:prstGeom>
        </p:spPr>
      </p:pic>
    </p:spTree>
    <p:extLst>
      <p:ext uri="{BB962C8B-B14F-4D97-AF65-F5344CB8AC3E}">
        <p14:creationId xmlns:p14="http://schemas.microsoft.com/office/powerpoint/2010/main" val="2062283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941" y="0"/>
            <a:ext cx="8991369"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1941" y="0"/>
            <a:ext cx="9942286"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941" y="0"/>
            <a:ext cx="9573584" cy="6858000"/>
          </a:xfrm>
          <a:prstGeom prst="rect">
            <a:avLst/>
          </a:prstGeom>
        </p:spPr>
      </p:pic>
    </p:spTree>
    <p:custDataLst>
      <p:tags r:id="rId1"/>
    </p:custDataLst>
    <p:extLst>
      <p:ext uri="{BB962C8B-B14F-4D97-AF65-F5344CB8AC3E}">
        <p14:creationId xmlns:p14="http://schemas.microsoft.com/office/powerpoint/2010/main" val="20306990"/>
      </p:ext>
    </p:extLst>
  </p:cSld>
  <p:clrMapOvr>
    <a:masterClrMapping/>
  </p:clrMapOvr>
  <mc:AlternateContent xmlns:mc="http://schemas.openxmlformats.org/markup-compatibility/2006" xmlns:p14="http://schemas.microsoft.com/office/powerpoint/2010/main">
    <mc:Choice Requires="p14">
      <p:transition spd="slow" p14:dur="2000" advTm="24436"/>
    </mc:Choice>
    <mc:Fallback xmlns="">
      <p:transition spd="slow" advTm="244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badi MT Condensed Extra Bold" charset="0"/>
                <a:ea typeface="Abadi MT Condensed Extra Bold" charset="0"/>
                <a:cs typeface="Abadi MT Condensed Extra Bold" charset="0"/>
              </a:rPr>
              <a:t>Organized into 5 Sections</a:t>
            </a:r>
            <a:endParaRPr lang="en-US" b="1" dirty="0">
              <a:latin typeface="Abadi MT Condensed Extra Bold" charset="0"/>
              <a:ea typeface="Abadi MT Condensed Extra Bold" charset="0"/>
              <a:cs typeface="Abadi MT Condensed Extra Bold" charset="0"/>
            </a:endParaRP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3990" b="2748"/>
          <a:stretch/>
        </p:blipFill>
        <p:spPr>
          <a:xfrm>
            <a:off x="7220091" y="254833"/>
            <a:ext cx="4724259" cy="6380480"/>
          </a:xfrm>
        </p:spPr>
      </p:pic>
      <p:sp>
        <p:nvSpPr>
          <p:cNvPr id="6" name="TextBox 5"/>
          <p:cNvSpPr txBox="1"/>
          <p:nvPr/>
        </p:nvSpPr>
        <p:spPr>
          <a:xfrm>
            <a:off x="1364672" y="2241216"/>
            <a:ext cx="5943600" cy="3939540"/>
          </a:xfrm>
          <a:prstGeom prst="rect">
            <a:avLst/>
          </a:prstGeom>
          <a:noFill/>
        </p:spPr>
        <p:txBody>
          <a:bodyPr wrap="square" rtlCol="0">
            <a:spAutoFit/>
          </a:bodyPr>
          <a:lstStyle/>
          <a:p>
            <a:pPr marL="1143000" indent="-1143000">
              <a:buFont typeface="+mj-lt"/>
              <a:buAutoNum type="arabicPeriod"/>
            </a:pPr>
            <a:r>
              <a:rPr lang="en-US" sz="5000" dirty="0" smtClean="0"/>
              <a:t>Best Practices</a:t>
            </a:r>
          </a:p>
          <a:p>
            <a:pPr marL="1143000" indent="-1143000">
              <a:buFont typeface="+mj-lt"/>
              <a:buAutoNum type="arabicPeriod"/>
            </a:pPr>
            <a:r>
              <a:rPr lang="en-US" sz="5000" dirty="0" smtClean="0"/>
              <a:t>Library Time</a:t>
            </a:r>
          </a:p>
          <a:p>
            <a:pPr marL="1143000" indent="-1143000">
              <a:buFont typeface="+mj-lt"/>
              <a:buAutoNum type="arabicPeriod"/>
            </a:pPr>
            <a:r>
              <a:rPr lang="en-US" sz="5000" dirty="0" smtClean="0"/>
              <a:t>Book Blurbs</a:t>
            </a:r>
          </a:p>
          <a:p>
            <a:pPr marL="1143000" indent="-1143000">
              <a:buFont typeface="+mj-lt"/>
              <a:buAutoNum type="arabicPeriod"/>
            </a:pPr>
            <a:r>
              <a:rPr lang="en-US" sz="5000" dirty="0" smtClean="0"/>
              <a:t>Lesson Plans</a:t>
            </a:r>
          </a:p>
          <a:p>
            <a:pPr marL="1143000" indent="-1143000">
              <a:buFont typeface="+mj-lt"/>
              <a:buAutoNum type="arabicPeriod"/>
            </a:pPr>
            <a:r>
              <a:rPr lang="en-US" sz="5000" dirty="0" smtClean="0"/>
              <a:t>Resources</a:t>
            </a:r>
            <a:endParaRPr lang="en-US" sz="5000" dirty="0"/>
          </a:p>
        </p:txBody>
      </p:sp>
    </p:spTree>
    <p:extLst>
      <p:ext uri="{BB962C8B-B14F-4D97-AF65-F5344CB8AC3E}">
        <p14:creationId xmlns:p14="http://schemas.microsoft.com/office/powerpoint/2010/main" val="47059096"/>
      </p:ext>
    </p:extLst>
  </p:cSld>
  <p:clrMapOvr>
    <a:masterClrMapping/>
  </p:clrMapOvr>
  <mc:AlternateContent xmlns:mc="http://schemas.openxmlformats.org/markup-compatibility/2006" xmlns:p14="http://schemas.microsoft.com/office/powerpoint/2010/main">
    <mc:Choice Requires="p14">
      <p:transition spd="slow" p14:dur="2000" advTm="17947"/>
    </mc:Choice>
    <mc:Fallback xmlns="">
      <p:transition spd="slow" advTm="17947"/>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500" y="558800"/>
            <a:ext cx="10058400" cy="546546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38" y="558800"/>
            <a:ext cx="12293638" cy="49403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3700" y="0"/>
            <a:ext cx="8840481" cy="6858000"/>
          </a:xfrm>
          <a:prstGeom prst="rect">
            <a:avLst/>
          </a:prstGeom>
        </p:spPr>
      </p:pic>
    </p:spTree>
    <p:custDataLst>
      <p:tags r:id="rId1"/>
    </p:custDataLst>
    <p:extLst>
      <p:ext uri="{BB962C8B-B14F-4D97-AF65-F5344CB8AC3E}">
        <p14:creationId xmlns:p14="http://schemas.microsoft.com/office/powerpoint/2010/main" val="1177777518"/>
      </p:ext>
    </p:extLst>
  </p:cSld>
  <p:clrMapOvr>
    <a:masterClrMapping/>
  </p:clrMapOvr>
  <mc:AlternateContent xmlns:mc="http://schemas.openxmlformats.org/markup-compatibility/2006" xmlns:p14="http://schemas.microsoft.com/office/powerpoint/2010/main">
    <mc:Choice Requires="p14">
      <p:transition spd="slow" p14:dur="2000" advTm="17080"/>
    </mc:Choice>
    <mc:Fallback xmlns="">
      <p:transition spd="slow" advTm="170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00" y="0"/>
            <a:ext cx="8329674" cy="6858000"/>
          </a:xfrm>
          <a:prstGeom prst="rect">
            <a:avLst/>
          </a:prstGeom>
        </p:spPr>
      </p:pic>
    </p:spTree>
    <p:extLst>
      <p:ext uri="{BB962C8B-B14F-4D97-AF65-F5344CB8AC3E}">
        <p14:creationId xmlns:p14="http://schemas.microsoft.com/office/powerpoint/2010/main" val="1379689879"/>
      </p:ext>
    </p:extLst>
  </p:cSld>
  <p:clrMapOvr>
    <a:masterClrMapping/>
  </p:clrMapOvr>
  <mc:AlternateContent xmlns:mc="http://schemas.openxmlformats.org/markup-compatibility/2006" xmlns:p14="http://schemas.microsoft.com/office/powerpoint/2010/main">
    <mc:Choice Requires="p14">
      <p:transition spd="slow" p14:dur="2000" advTm="16357"/>
    </mc:Choice>
    <mc:Fallback xmlns="">
      <p:transition spd="slow" advTm="16357"/>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00" y="0"/>
            <a:ext cx="9560517"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0" y="0"/>
            <a:ext cx="10058400" cy="679816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0" y="0"/>
            <a:ext cx="9109026" cy="6858000"/>
          </a:xfrm>
          <a:prstGeom prst="rect">
            <a:avLst/>
          </a:prstGeom>
        </p:spPr>
      </p:pic>
    </p:spTree>
    <p:custDataLst>
      <p:tags r:id="rId1"/>
    </p:custDataLst>
    <p:extLst>
      <p:ext uri="{BB962C8B-B14F-4D97-AF65-F5344CB8AC3E}">
        <p14:creationId xmlns:p14="http://schemas.microsoft.com/office/powerpoint/2010/main" val="15403186"/>
      </p:ext>
    </p:extLst>
  </p:cSld>
  <p:clrMapOvr>
    <a:masterClrMapping/>
  </p:clrMapOvr>
  <mc:AlternateContent xmlns:mc="http://schemas.openxmlformats.org/markup-compatibility/2006" xmlns:p14="http://schemas.microsoft.com/office/powerpoint/2010/main">
    <mc:Choice Requires="p14">
      <p:transition spd="slow" p14:dur="2000" advTm="30453"/>
    </mc:Choice>
    <mc:Fallback xmlns="">
      <p:transition spd="slow" advTm="30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smtClean="0"/>
              <a:t>Want your own copy?</a:t>
            </a:r>
            <a:endParaRPr lang="en-US" b="1" dirty="0"/>
          </a:p>
        </p:txBody>
      </p:sp>
      <p:sp>
        <p:nvSpPr>
          <p:cNvPr id="3" name="Content Placeholder 2"/>
          <p:cNvSpPr>
            <a:spLocks noGrp="1"/>
          </p:cNvSpPr>
          <p:nvPr>
            <p:ph idx="1"/>
          </p:nvPr>
        </p:nvSpPr>
        <p:spPr>
          <a:xfrm>
            <a:off x="838200" y="1123083"/>
            <a:ext cx="10515600" cy="1132728"/>
          </a:xfrm>
        </p:spPr>
        <p:txBody>
          <a:bodyPr/>
          <a:lstStyle/>
          <a:p>
            <a:r>
              <a:rPr lang="en-US" dirty="0" smtClean="0"/>
              <a:t>The Teachers Resource Guide is available for download on our website: </a:t>
            </a:r>
            <a:r>
              <a:rPr lang="en-US" dirty="0" smtClean="0">
                <a:hlinkClick r:id="rId3"/>
              </a:rPr>
              <a:t>www.handsacrossthesea.net</a:t>
            </a:r>
            <a:r>
              <a:rPr lang="en-US" dirty="0"/>
              <a:t>!</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29198"/>
          <a:stretch/>
        </p:blipFill>
        <p:spPr>
          <a:xfrm>
            <a:off x="129988" y="2053330"/>
            <a:ext cx="12062012" cy="4804670"/>
          </a:xfrm>
          <a:prstGeom prst="rect">
            <a:avLst/>
          </a:prstGeom>
        </p:spPr>
      </p:pic>
      <p:pic>
        <p:nvPicPr>
          <p:cNvPr id="6" name="Picture 5"/>
          <p:cNvPicPr>
            <a:picLocks noChangeAspect="1"/>
          </p:cNvPicPr>
          <p:nvPr/>
        </p:nvPicPr>
        <p:blipFill>
          <a:blip r:embed="rId5"/>
          <a:stretch>
            <a:fillRect/>
          </a:stretch>
        </p:blipFill>
        <p:spPr>
          <a:xfrm>
            <a:off x="6421719" y="4363623"/>
            <a:ext cx="664882" cy="664882"/>
          </a:xfrm>
          <a:prstGeom prst="rect">
            <a:avLst/>
          </a:prstGeom>
        </p:spPr>
      </p:pic>
    </p:spTree>
    <p:extLst>
      <p:ext uri="{BB962C8B-B14F-4D97-AF65-F5344CB8AC3E}">
        <p14:creationId xmlns:p14="http://schemas.microsoft.com/office/powerpoint/2010/main" val="36072967"/>
      </p:ext>
    </p:extLst>
  </p:cSld>
  <p:clrMapOvr>
    <a:masterClrMapping/>
  </p:clrMapOvr>
  <mc:AlternateContent xmlns:mc="http://schemas.openxmlformats.org/markup-compatibility/2006" xmlns:p14="http://schemas.microsoft.com/office/powerpoint/2010/main">
    <mc:Choice Requires="p14">
      <p:transition spd="slow" p14:dur="2000" advTm="13504"/>
    </mc:Choice>
    <mc:Fallback xmlns="">
      <p:transition spd="slow" advTm="1350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232"/>
          <a:stretch/>
        </p:blipFill>
        <p:spPr>
          <a:xfrm>
            <a:off x="374405" y="0"/>
            <a:ext cx="9725025" cy="6636327"/>
          </a:xfrm>
          <a:prstGeom prst="rect">
            <a:avLst/>
          </a:prstGeom>
        </p:spPr>
      </p:pic>
      <p:pic>
        <p:nvPicPr>
          <p:cNvPr id="5" name="Google Shape;58;p13"/>
          <p:cNvPicPr preferRelativeResize="0"/>
          <p:nvPr/>
        </p:nvPicPr>
        <p:blipFill>
          <a:blip r:embed="rId4">
            <a:alphaModFix/>
          </a:blip>
          <a:stretch>
            <a:fillRect/>
          </a:stretch>
        </p:blipFill>
        <p:spPr>
          <a:xfrm>
            <a:off x="10439400" y="5570085"/>
            <a:ext cx="1600200" cy="1066242"/>
          </a:xfrm>
          <a:prstGeom prst="rect">
            <a:avLst/>
          </a:prstGeom>
          <a:noFill/>
          <a:ln>
            <a:noFill/>
          </a:ln>
        </p:spPr>
      </p:pic>
    </p:spTree>
    <p:extLst>
      <p:ext uri="{BB962C8B-B14F-4D97-AF65-F5344CB8AC3E}">
        <p14:creationId xmlns:p14="http://schemas.microsoft.com/office/powerpoint/2010/main" val="848872367"/>
      </p:ext>
    </p:extLst>
  </p:cSld>
  <p:clrMapOvr>
    <a:masterClrMapping/>
  </p:clrMapOvr>
  <mc:AlternateContent xmlns:mc="http://schemas.openxmlformats.org/markup-compatibility/2006" xmlns:p14="http://schemas.microsoft.com/office/powerpoint/2010/main">
    <mc:Choice Requires="p14">
      <p:transition spd="slow" p14:dur="2000" advTm="13852"/>
    </mc:Choice>
    <mc:Fallback xmlns="">
      <p:transition spd="slow" advTm="1385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 y="422031"/>
            <a:ext cx="12119988" cy="5996353"/>
          </a:xfrm>
          <a:prstGeom prst="rect">
            <a:avLst/>
          </a:prstGeom>
        </p:spPr>
      </p:pic>
    </p:spTree>
    <p:extLst>
      <p:ext uri="{BB962C8B-B14F-4D97-AF65-F5344CB8AC3E}">
        <p14:creationId xmlns:p14="http://schemas.microsoft.com/office/powerpoint/2010/main" val="2127378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05388" y="0"/>
            <a:ext cx="10153162" cy="68580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2672" y="0"/>
            <a:ext cx="9035878" cy="6858000"/>
          </a:xfrm>
          <a:prstGeom prst="rect">
            <a:avLst/>
          </a:prstGeom>
        </p:spPr>
      </p:pic>
    </p:spTree>
    <p:custDataLst>
      <p:tags r:id="rId1"/>
    </p:custDataLst>
    <p:extLst>
      <p:ext uri="{BB962C8B-B14F-4D97-AF65-F5344CB8AC3E}">
        <p14:creationId xmlns:p14="http://schemas.microsoft.com/office/powerpoint/2010/main" val="257084861"/>
      </p:ext>
    </p:extLst>
  </p:cSld>
  <p:clrMapOvr>
    <a:masterClrMapping/>
  </p:clrMapOvr>
  <mc:AlternateContent xmlns:mc="http://schemas.openxmlformats.org/markup-compatibility/2006" xmlns:p14="http://schemas.microsoft.com/office/powerpoint/2010/main">
    <mc:Choice Requires="p14">
      <p:transition spd="slow" p14:dur="2000" advTm="16407"/>
    </mc:Choice>
    <mc:Fallback xmlns="">
      <p:transition spd="slow" advTm="164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9227" y="0"/>
            <a:ext cx="10194573" cy="685800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28" y="20440"/>
            <a:ext cx="11043166" cy="683755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249" y="0"/>
            <a:ext cx="10950528" cy="6857999"/>
          </a:xfrm>
          <a:prstGeom prst="rect">
            <a:avLst/>
          </a:prstGeom>
        </p:spPr>
      </p:pic>
    </p:spTree>
    <p:extLst>
      <p:ext uri="{BB962C8B-B14F-4D97-AF65-F5344CB8AC3E}">
        <p14:creationId xmlns:p14="http://schemas.microsoft.com/office/powerpoint/2010/main" val="2106753058"/>
      </p:ext>
    </p:extLst>
  </p:cSld>
  <p:clrMapOvr>
    <a:masterClrMapping/>
  </p:clrMapOvr>
  <mc:AlternateContent xmlns:mc="http://schemas.openxmlformats.org/markup-compatibility/2006" xmlns:p14="http://schemas.microsoft.com/office/powerpoint/2010/main">
    <mc:Choice Requires="p14">
      <p:transition spd="slow" p14:dur="2000" advTm="18490"/>
    </mc:Choice>
    <mc:Fallback xmlns="">
      <p:transition spd="slow" advTm="184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4288"/>
            <a:ext cx="10307813" cy="6843712"/>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613" y="0"/>
            <a:ext cx="10058400" cy="6729917"/>
          </a:xfrm>
          <a:prstGeom prst="rect">
            <a:avLst/>
          </a:prstGeom>
        </p:spPr>
      </p:pic>
    </p:spTree>
    <p:custDataLst>
      <p:tags r:id="rId1"/>
    </p:custDataLst>
    <p:extLst>
      <p:ext uri="{BB962C8B-B14F-4D97-AF65-F5344CB8AC3E}">
        <p14:creationId xmlns:p14="http://schemas.microsoft.com/office/powerpoint/2010/main" val="887279303"/>
      </p:ext>
    </p:extLst>
  </p:cSld>
  <p:clrMapOvr>
    <a:masterClrMapping/>
  </p:clrMapOvr>
  <mc:AlternateContent xmlns:mc="http://schemas.openxmlformats.org/markup-compatibility/2006" xmlns:p14="http://schemas.microsoft.com/office/powerpoint/2010/main">
    <mc:Choice Requires="p14">
      <p:transition spd="slow" p14:dur="2000" advTm="24639"/>
    </mc:Choice>
    <mc:Fallback xmlns="">
      <p:transition spd="slow" advTm="246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520" r="7008"/>
          <a:stretch/>
        </p:blipFill>
        <p:spPr>
          <a:xfrm>
            <a:off x="811378" y="0"/>
            <a:ext cx="9067800" cy="65988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178" y="5315815"/>
            <a:ext cx="2049053" cy="1282993"/>
          </a:xfrm>
          <a:prstGeom prst="rect">
            <a:avLst/>
          </a:prstGeom>
        </p:spPr>
      </p:pic>
    </p:spTree>
    <p:extLst>
      <p:ext uri="{BB962C8B-B14F-4D97-AF65-F5344CB8AC3E}">
        <p14:creationId xmlns:p14="http://schemas.microsoft.com/office/powerpoint/2010/main" val="1894336215"/>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5"/>
</p:tagLst>
</file>

<file path=ppt/tags/tag10.xml><?xml version="1.0" encoding="utf-8"?>
<p:tagLst xmlns:a="http://schemas.openxmlformats.org/drawingml/2006/main" xmlns:r="http://schemas.openxmlformats.org/officeDocument/2006/relationships" xmlns:p="http://schemas.openxmlformats.org/presentationml/2006/main">
  <p:tag name="TIMING" val="|21.8"/>
</p:tagLst>
</file>

<file path=ppt/tags/tag11.xml><?xml version="1.0" encoding="utf-8"?>
<p:tagLst xmlns:a="http://schemas.openxmlformats.org/drawingml/2006/main" xmlns:r="http://schemas.openxmlformats.org/officeDocument/2006/relationships" xmlns:p="http://schemas.openxmlformats.org/presentationml/2006/main">
  <p:tag name="TIMING" val="|10.3"/>
</p:tagLst>
</file>

<file path=ppt/tags/tag12.xml><?xml version="1.0" encoding="utf-8"?>
<p:tagLst xmlns:a="http://schemas.openxmlformats.org/drawingml/2006/main" xmlns:r="http://schemas.openxmlformats.org/officeDocument/2006/relationships" xmlns:p="http://schemas.openxmlformats.org/presentationml/2006/main">
  <p:tag name="TIMING" val="|10.1|3"/>
</p:tagLst>
</file>

<file path=ppt/tags/tag13.xml><?xml version="1.0" encoding="utf-8"?>
<p:tagLst xmlns:a="http://schemas.openxmlformats.org/drawingml/2006/main" xmlns:r="http://schemas.openxmlformats.org/officeDocument/2006/relationships" xmlns:p="http://schemas.openxmlformats.org/presentationml/2006/main">
  <p:tag name="TIMING" val="|26.3|1.7"/>
</p:tagLst>
</file>

<file path=ppt/tags/tag2.xml><?xml version="1.0" encoding="utf-8"?>
<p:tagLst xmlns:a="http://schemas.openxmlformats.org/drawingml/2006/main" xmlns:r="http://schemas.openxmlformats.org/officeDocument/2006/relationships" xmlns:p="http://schemas.openxmlformats.org/presentationml/2006/main">
  <p:tag name="TIMING" val="|17.9"/>
</p:tagLst>
</file>

<file path=ppt/tags/tag3.xml><?xml version="1.0" encoding="utf-8"?>
<p:tagLst xmlns:a="http://schemas.openxmlformats.org/drawingml/2006/main" xmlns:r="http://schemas.openxmlformats.org/officeDocument/2006/relationships" xmlns:p="http://schemas.openxmlformats.org/presentationml/2006/main">
  <p:tag name="TIMING" val="|8.8"/>
</p:tagLst>
</file>

<file path=ppt/tags/tag4.xml><?xml version="1.0" encoding="utf-8"?>
<p:tagLst xmlns:a="http://schemas.openxmlformats.org/drawingml/2006/main" xmlns:r="http://schemas.openxmlformats.org/officeDocument/2006/relationships" xmlns:p="http://schemas.openxmlformats.org/presentationml/2006/main">
  <p:tag name="TIMING" val="|20.1|5.8|6.2"/>
</p:tagLst>
</file>

<file path=ppt/tags/tag5.xml><?xml version="1.0" encoding="utf-8"?>
<p:tagLst xmlns:a="http://schemas.openxmlformats.org/drawingml/2006/main" xmlns:r="http://schemas.openxmlformats.org/officeDocument/2006/relationships" xmlns:p="http://schemas.openxmlformats.org/presentationml/2006/main">
  <p:tag name="TIMING" val="|5.6"/>
</p:tagLst>
</file>

<file path=ppt/tags/tag6.xml><?xml version="1.0" encoding="utf-8"?>
<p:tagLst xmlns:a="http://schemas.openxmlformats.org/drawingml/2006/main" xmlns:r="http://schemas.openxmlformats.org/officeDocument/2006/relationships" xmlns:p="http://schemas.openxmlformats.org/presentationml/2006/main">
  <p:tag name="TIMING" val="|8.1"/>
</p:tagLst>
</file>

<file path=ppt/tags/tag7.xml><?xml version="1.0" encoding="utf-8"?>
<p:tagLst xmlns:a="http://schemas.openxmlformats.org/drawingml/2006/main" xmlns:r="http://schemas.openxmlformats.org/officeDocument/2006/relationships" xmlns:p="http://schemas.openxmlformats.org/presentationml/2006/main">
  <p:tag name="TIMING" val="|30.4"/>
</p:tagLst>
</file>

<file path=ppt/tags/tag8.xml><?xml version="1.0" encoding="utf-8"?>
<p:tagLst xmlns:a="http://schemas.openxmlformats.org/drawingml/2006/main" xmlns:r="http://schemas.openxmlformats.org/officeDocument/2006/relationships" xmlns:p="http://schemas.openxmlformats.org/presentationml/2006/main">
  <p:tag name="TIMING" val="|18.7|2.7|4.4|18"/>
</p:tagLst>
</file>

<file path=ppt/tags/tag9.xml><?xml version="1.0" encoding="utf-8"?>
<p:tagLst xmlns:a="http://schemas.openxmlformats.org/drawingml/2006/main" xmlns:r="http://schemas.openxmlformats.org/officeDocument/2006/relationships" xmlns:p="http://schemas.openxmlformats.org/presentationml/2006/main">
  <p:tag name="TIMING" val="|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2225</Words>
  <Application>Microsoft Macintosh PowerPoint</Application>
  <PresentationFormat>Widescreen</PresentationFormat>
  <Paragraphs>82</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Abadi MT Condensed Extra Bold</vt:lpstr>
      <vt:lpstr>Calibri</vt:lpstr>
      <vt:lpstr>Calibri Light</vt:lpstr>
      <vt:lpstr>Mangal</vt:lpstr>
      <vt:lpstr>Arial</vt:lpstr>
      <vt:lpstr>Office Theme</vt:lpstr>
      <vt:lpstr>Teacher’s Resource Guide to the Library</vt:lpstr>
      <vt:lpstr>Teacher’s Resource Guide</vt:lpstr>
      <vt:lpstr>Organized into 5 Sections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Want your own copy?</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Teacher’s Resource Guide</dc:title>
  <dc:creator>Hannah Knecht</dc:creator>
  <cp:lastModifiedBy>Hannah Knecht</cp:lastModifiedBy>
  <cp:revision>10</cp:revision>
  <dcterms:created xsi:type="dcterms:W3CDTF">2019-08-22T18:29:04Z</dcterms:created>
  <dcterms:modified xsi:type="dcterms:W3CDTF">2019-08-22T19:52:03Z</dcterms:modified>
</cp:coreProperties>
</file>